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2.xml" ContentType="application/vnd.openxmlformats-officedocument.themeOverr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theme/themeOverride3.xml" ContentType="application/vnd.openxmlformats-officedocument.themeOverr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theme/themeOverride4.xml" ContentType="application/vnd.openxmlformats-officedocument.themeOverr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bookmarkIdSeed="3">
  <p:sldMasterIdLst>
    <p:sldMasterId id="2147483648" r:id="rId4"/>
    <p:sldMasterId id="2147483662" r:id="rId5"/>
    <p:sldMasterId id="2147483674" r:id="rId6"/>
  </p:sldMasterIdLst>
  <p:notesMasterIdLst>
    <p:notesMasterId r:id="rId47"/>
  </p:notesMasterIdLst>
  <p:handoutMasterIdLst>
    <p:handoutMasterId r:id="rId48"/>
  </p:handoutMasterIdLst>
  <p:sldIdLst>
    <p:sldId id="558" r:id="rId7"/>
    <p:sldId id="717" r:id="rId8"/>
    <p:sldId id="661" r:id="rId9"/>
    <p:sldId id="675" r:id="rId10"/>
    <p:sldId id="689" r:id="rId11"/>
    <p:sldId id="679" r:id="rId12"/>
    <p:sldId id="721" r:id="rId13"/>
    <p:sldId id="660" r:id="rId14"/>
    <p:sldId id="718" r:id="rId15"/>
    <p:sldId id="688" r:id="rId16"/>
    <p:sldId id="716" r:id="rId17"/>
    <p:sldId id="680" r:id="rId18"/>
    <p:sldId id="676" r:id="rId19"/>
    <p:sldId id="719" r:id="rId20"/>
    <p:sldId id="623" r:id="rId21"/>
    <p:sldId id="711" r:id="rId22"/>
    <p:sldId id="694" r:id="rId23"/>
    <p:sldId id="698" r:id="rId24"/>
    <p:sldId id="699" r:id="rId25"/>
    <p:sldId id="713" r:id="rId26"/>
    <p:sldId id="715" r:id="rId27"/>
    <p:sldId id="720" r:id="rId28"/>
    <p:sldId id="655" r:id="rId29"/>
    <p:sldId id="685" r:id="rId30"/>
    <p:sldId id="684" r:id="rId31"/>
    <p:sldId id="683" r:id="rId32"/>
    <p:sldId id="666" r:id="rId33"/>
    <p:sldId id="686" r:id="rId34"/>
    <p:sldId id="705" r:id="rId35"/>
    <p:sldId id="708" r:id="rId36"/>
    <p:sldId id="709" r:id="rId37"/>
    <p:sldId id="710" r:id="rId38"/>
    <p:sldId id="695" r:id="rId39"/>
    <p:sldId id="700" r:id="rId40"/>
    <p:sldId id="690" r:id="rId41"/>
    <p:sldId id="667" r:id="rId42"/>
    <p:sldId id="668" r:id="rId43"/>
    <p:sldId id="670" r:id="rId44"/>
    <p:sldId id="671" r:id="rId45"/>
    <p:sldId id="669" r:id="rId46"/>
  </p:sldIdLst>
  <p:sldSz cx="9144000" cy="6858000" type="screen4x3"/>
  <p:notesSz cx="9926638" cy="6797675"/>
  <p:defaultTextStyle>
    <a:defPPr>
      <a:defRPr lang="ja-JP"/>
    </a:defPPr>
    <a:lvl1pPr algn="l" rtl="0" eaLnBrk="0" fontAlgn="base" hangingPunct="0">
      <a:spcBef>
        <a:spcPct val="0"/>
      </a:spcBef>
      <a:spcAft>
        <a:spcPct val="0"/>
      </a:spcAft>
      <a:defRPr kumimoji="1" sz="2400" kern="1200">
        <a:solidFill>
          <a:schemeClr val="tx1"/>
        </a:solidFill>
        <a:latin typeface="Times New Roman" panose="02020603050405020304" pitchFamily="18" charset="0"/>
        <a:ea typeface="ＭＳ Ｐゴシック" panose="020B0600070205080204" pitchFamily="50" charset="-128"/>
        <a:cs typeface="+mn-cs"/>
      </a:defRPr>
    </a:lvl1pPr>
    <a:lvl2pPr marL="457200" algn="l" rtl="0" eaLnBrk="0" fontAlgn="base" hangingPunct="0">
      <a:spcBef>
        <a:spcPct val="0"/>
      </a:spcBef>
      <a:spcAft>
        <a:spcPct val="0"/>
      </a:spcAft>
      <a:defRPr kumimoji="1" sz="2400" kern="1200">
        <a:solidFill>
          <a:schemeClr val="tx1"/>
        </a:solidFill>
        <a:latin typeface="Times New Roman" panose="02020603050405020304" pitchFamily="18" charset="0"/>
        <a:ea typeface="ＭＳ Ｐゴシック" panose="020B0600070205080204" pitchFamily="50" charset="-128"/>
        <a:cs typeface="+mn-cs"/>
      </a:defRPr>
    </a:lvl2pPr>
    <a:lvl3pPr marL="914400" algn="l" rtl="0" eaLnBrk="0" fontAlgn="base" hangingPunct="0">
      <a:spcBef>
        <a:spcPct val="0"/>
      </a:spcBef>
      <a:spcAft>
        <a:spcPct val="0"/>
      </a:spcAft>
      <a:defRPr kumimoji="1" sz="2400" kern="1200">
        <a:solidFill>
          <a:schemeClr val="tx1"/>
        </a:solidFill>
        <a:latin typeface="Times New Roman" panose="02020603050405020304" pitchFamily="18" charset="0"/>
        <a:ea typeface="ＭＳ Ｐゴシック" panose="020B0600070205080204" pitchFamily="50" charset="-128"/>
        <a:cs typeface="+mn-cs"/>
      </a:defRPr>
    </a:lvl3pPr>
    <a:lvl4pPr marL="1371600" algn="l" rtl="0" eaLnBrk="0" fontAlgn="base" hangingPunct="0">
      <a:spcBef>
        <a:spcPct val="0"/>
      </a:spcBef>
      <a:spcAft>
        <a:spcPct val="0"/>
      </a:spcAft>
      <a:defRPr kumimoji="1" sz="2400" kern="1200">
        <a:solidFill>
          <a:schemeClr val="tx1"/>
        </a:solidFill>
        <a:latin typeface="Times New Roman" panose="02020603050405020304" pitchFamily="18" charset="0"/>
        <a:ea typeface="ＭＳ Ｐゴシック" panose="020B0600070205080204" pitchFamily="50" charset="-128"/>
        <a:cs typeface="+mn-cs"/>
      </a:defRPr>
    </a:lvl4pPr>
    <a:lvl5pPr marL="1828800" algn="l" rtl="0" eaLnBrk="0" fontAlgn="base" hangingPunct="0">
      <a:spcBef>
        <a:spcPct val="0"/>
      </a:spcBef>
      <a:spcAft>
        <a:spcPct val="0"/>
      </a:spcAft>
      <a:defRPr kumimoji="1" sz="2400" kern="1200">
        <a:solidFill>
          <a:schemeClr val="tx1"/>
        </a:solidFill>
        <a:latin typeface="Times New Roman" panose="02020603050405020304" pitchFamily="18" charset="0"/>
        <a:ea typeface="ＭＳ Ｐゴシック" panose="020B0600070205080204" pitchFamily="50" charset="-128"/>
        <a:cs typeface="+mn-cs"/>
      </a:defRPr>
    </a:lvl5pPr>
    <a:lvl6pPr marL="2286000" algn="l" defTabSz="914400" rtl="0" eaLnBrk="1" latinLnBrk="0" hangingPunct="1">
      <a:defRPr kumimoji="1" sz="2400" kern="1200">
        <a:solidFill>
          <a:schemeClr val="tx1"/>
        </a:solidFill>
        <a:latin typeface="Times New Roman" panose="02020603050405020304" pitchFamily="18" charset="0"/>
        <a:ea typeface="ＭＳ Ｐゴシック" panose="020B0600070205080204" pitchFamily="50" charset="-128"/>
        <a:cs typeface="+mn-cs"/>
      </a:defRPr>
    </a:lvl6pPr>
    <a:lvl7pPr marL="2743200" algn="l" defTabSz="914400" rtl="0" eaLnBrk="1" latinLnBrk="0" hangingPunct="1">
      <a:defRPr kumimoji="1" sz="2400" kern="1200">
        <a:solidFill>
          <a:schemeClr val="tx1"/>
        </a:solidFill>
        <a:latin typeface="Times New Roman" panose="02020603050405020304" pitchFamily="18" charset="0"/>
        <a:ea typeface="ＭＳ Ｐゴシック" panose="020B0600070205080204" pitchFamily="50" charset="-128"/>
        <a:cs typeface="+mn-cs"/>
      </a:defRPr>
    </a:lvl7pPr>
    <a:lvl8pPr marL="3200400" algn="l" defTabSz="914400" rtl="0" eaLnBrk="1" latinLnBrk="0" hangingPunct="1">
      <a:defRPr kumimoji="1" sz="2400" kern="1200">
        <a:solidFill>
          <a:schemeClr val="tx1"/>
        </a:solidFill>
        <a:latin typeface="Times New Roman" panose="02020603050405020304" pitchFamily="18" charset="0"/>
        <a:ea typeface="ＭＳ Ｐゴシック" panose="020B0600070205080204" pitchFamily="50" charset="-128"/>
        <a:cs typeface="+mn-cs"/>
      </a:defRPr>
    </a:lvl8pPr>
    <a:lvl9pPr marL="3657600" algn="l" defTabSz="914400" rtl="0" eaLnBrk="1" latinLnBrk="0" hangingPunct="1">
      <a:defRPr kumimoji="1" sz="2400" kern="1200">
        <a:solidFill>
          <a:schemeClr val="tx1"/>
        </a:solidFill>
        <a:latin typeface="Times New Roman" panose="02020603050405020304" pitchFamily="18" charset="0"/>
        <a:ea typeface="ＭＳ Ｐゴシック" panose="020B0600070205080204"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86832B0D-4C69-9D7D-2058-BA742802AFDF}" name="星 陽崇 / HOSHI, Harutaka" initials="星" userId="S::hoshi_harutaka_4br@nra.go.jp::dab0826c-6e5d-4c94-abc0-a4993faa3808" providerId="AD"/>
  <p188:author id="{B21BEEC8-22EC-6100-7440-B1D8CA68B560}" name="和田山 晃大 / WADAYAMA, Kodai" initials="和田山" userId="S::wadayama_kodai_pt7@nra.go.jp::d3168644-2fd2-4534-98f6-ee2acc7aad2b" providerId="AD"/>
  <p188:author id="{89C9D8DF-4B04-91AF-ECB3-F166F958B849}" name="小城 烈 / KOJO, Retsu" initials="小城" userId="S::kojo_retsu_px2@nra.go.jp::f853dc08-3230-4499-be6a-54d08603c680" providerId="AD"/>
  <p188:author id="{C3940DED-8A61-488B-026C-00F054C0EAF7}" name="新添 多聞 / NIISOE, Tamon" initials="新添" userId="S::niisoe_tamon_6et@nra.go.jp::004139ba-e63c-466f-92fc-286a2f78f698"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ICHI" initials="I" lastIdx="1" clrIdx="0">
    <p:extLst>
      <p:ext uri="{19B8F6BF-5375-455C-9EA6-DF929625EA0E}">
        <p15:presenceInfo xmlns:p15="http://schemas.microsoft.com/office/powerpoint/2012/main" userId="ICHI" providerId="None"/>
      </p:ext>
    </p:extLst>
  </p:cmAuthor>
  <p:cmAuthor id="2" name="伴 信彦" initials="伴" lastIdx="14" clrIdx="1">
    <p:extLst>
      <p:ext uri="{19B8F6BF-5375-455C-9EA6-DF929625EA0E}">
        <p15:presenceInfo xmlns:p15="http://schemas.microsoft.com/office/powerpoint/2012/main" userId="伴 信彦" providerId="None"/>
      </p:ext>
    </p:extLst>
  </p:cmAuthor>
  <p:cmAuthor id="3" name="市川 竜平" initials="市川" lastIdx="9" clrIdx="2">
    <p:extLst>
      <p:ext uri="{19B8F6BF-5375-455C-9EA6-DF929625EA0E}">
        <p15:presenceInfo xmlns:p15="http://schemas.microsoft.com/office/powerpoint/2012/main" userId="市川 竜平"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88008"/>
    <a:srgbClr val="FFFF00"/>
    <a:srgbClr val="FFFFFF"/>
    <a:srgbClr val="00CC99"/>
    <a:srgbClr val="9BBB59"/>
    <a:srgbClr val="D0D8E8"/>
    <a:srgbClr val="C0504D"/>
    <a:srgbClr val="4F81BD"/>
    <a:srgbClr val="E9EDF4"/>
    <a:srgbClr val="04A23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ADD98FA-4233-4B66-9ED4-33E17898E458}" v="101" dt="2023-09-08T06:48:36.666"/>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391" autoAdjust="0"/>
    <p:restoredTop sz="83649" autoAdjust="0"/>
  </p:normalViewPr>
  <p:slideViewPr>
    <p:cSldViewPr snapToGrid="0">
      <p:cViewPr varScale="1">
        <p:scale>
          <a:sx n="56" d="100"/>
          <a:sy n="56" d="100"/>
        </p:scale>
        <p:origin x="1472" y="32"/>
      </p:cViewPr>
      <p:guideLst>
        <p:guide orient="horz" pos="2160"/>
        <p:guide pos="2880"/>
      </p:guideLst>
    </p:cSldViewPr>
  </p:slideViewPr>
  <p:notesTextViewPr>
    <p:cViewPr>
      <p:scale>
        <a:sx n="1" d="1"/>
        <a:sy n="1" d="1"/>
      </p:scale>
      <p:origin x="0" y="0"/>
    </p:cViewPr>
  </p:notesTextViewPr>
  <p:sorterViewPr>
    <p:cViewPr>
      <p:scale>
        <a:sx n="150" d="100"/>
        <a:sy n="150" d="100"/>
      </p:scale>
      <p:origin x="0" y="-4876"/>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notesMaster" Target="notesMasters/notesMaster1.xml"/><Relationship Id="rId50" Type="http://schemas.openxmlformats.org/officeDocument/2006/relationships/presProps" Target="presProps.xml"/><Relationship Id="rId55" Type="http://schemas.microsoft.com/office/2015/10/relationships/revisionInfo" Target="revisionInfo.xml"/><Relationship Id="rId7" Type="http://schemas.openxmlformats.org/officeDocument/2006/relationships/slide" Target="slides/slide1.xml"/><Relationship Id="rId2" Type="http://schemas.openxmlformats.org/officeDocument/2006/relationships/customXml" Target="../customXml/item2.xml"/><Relationship Id="rId16" Type="http://schemas.openxmlformats.org/officeDocument/2006/relationships/slide" Target="slides/slide10.xml"/><Relationship Id="rId29" Type="http://schemas.openxmlformats.org/officeDocument/2006/relationships/slide" Target="slides/slide2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3" Type="http://schemas.openxmlformats.org/officeDocument/2006/relationships/tableStyles" Target="tableStyles.xml"/><Relationship Id="rId5" Type="http://schemas.openxmlformats.org/officeDocument/2006/relationships/slideMaster" Target="slideMasters/slideMaster2.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handoutMaster" Target="handoutMasters/handoutMaster1.xml"/><Relationship Id="rId56" Type="http://schemas.microsoft.com/office/2018/10/relationships/authors" Target="authors.xml"/><Relationship Id="rId8" Type="http://schemas.openxmlformats.org/officeDocument/2006/relationships/slide" Target="slides/slide2.xml"/><Relationship Id="rId51" Type="http://schemas.openxmlformats.org/officeDocument/2006/relationships/viewProps" Target="viewProps.xml"/><Relationship Id="rId3" Type="http://schemas.openxmlformats.org/officeDocument/2006/relationships/customXml" Target="../customXml/item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20" Type="http://schemas.openxmlformats.org/officeDocument/2006/relationships/slide" Target="slides/slide14.xml"/><Relationship Id="rId41" Type="http://schemas.openxmlformats.org/officeDocument/2006/relationships/slide" Target="slides/slide35.xml"/><Relationship Id="rId54"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commentAuthors" Target="commen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和田山 晃大 / WADAYAMA, Kodai" userId="d3168644-2fd2-4534-98f6-ee2acc7aad2b" providerId="ADAL" clId="{BADD98FA-4233-4B66-9ED4-33E17898E458}"/>
    <pc:docChg chg="undo custSel delSld modSld sldOrd">
      <pc:chgData name="和田山 晃大 / WADAYAMA, Kodai" userId="d3168644-2fd2-4534-98f6-ee2acc7aad2b" providerId="ADAL" clId="{BADD98FA-4233-4B66-9ED4-33E17898E458}" dt="2023-09-08T06:56:23.200" v="794" actId="20577"/>
      <pc:docMkLst>
        <pc:docMk/>
      </pc:docMkLst>
      <pc:sldChg chg="modSp mod">
        <pc:chgData name="和田山 晃大 / WADAYAMA, Kodai" userId="d3168644-2fd2-4534-98f6-ee2acc7aad2b" providerId="ADAL" clId="{BADD98FA-4233-4B66-9ED4-33E17898E458}" dt="2023-09-08T05:34:19.774" v="204" actId="20577"/>
        <pc:sldMkLst>
          <pc:docMk/>
          <pc:sldMk cId="2280370107" sldId="623"/>
        </pc:sldMkLst>
        <pc:spChg chg="mod">
          <ac:chgData name="和田山 晃大 / WADAYAMA, Kodai" userId="d3168644-2fd2-4534-98f6-ee2acc7aad2b" providerId="ADAL" clId="{BADD98FA-4233-4B66-9ED4-33E17898E458}" dt="2023-09-08T05:34:19.774" v="204" actId="20577"/>
          <ac:spMkLst>
            <pc:docMk/>
            <pc:sldMk cId="2280370107" sldId="623"/>
            <ac:spMk id="6" creationId="{4B306D06-B4D1-4163-8821-00DAB0C4536A}"/>
          </ac:spMkLst>
        </pc:spChg>
      </pc:sldChg>
      <pc:sldChg chg="modSp mod">
        <pc:chgData name="和田山 晃大 / WADAYAMA, Kodai" userId="d3168644-2fd2-4534-98f6-ee2acc7aad2b" providerId="ADAL" clId="{BADD98FA-4233-4B66-9ED4-33E17898E458}" dt="2023-09-08T06:24:24.425" v="580" actId="20577"/>
        <pc:sldMkLst>
          <pc:docMk/>
          <pc:sldMk cId="2499111472" sldId="655"/>
        </pc:sldMkLst>
        <pc:spChg chg="mod">
          <ac:chgData name="和田山 晃大 / WADAYAMA, Kodai" userId="d3168644-2fd2-4534-98f6-ee2acc7aad2b" providerId="ADAL" clId="{BADD98FA-4233-4B66-9ED4-33E17898E458}" dt="2023-09-08T06:24:24.425" v="580" actId="20577"/>
          <ac:spMkLst>
            <pc:docMk/>
            <pc:sldMk cId="2499111472" sldId="655"/>
            <ac:spMk id="3" creationId="{C498D9B1-A6F7-429B-8E49-AFD82ECFC3D9}"/>
          </ac:spMkLst>
        </pc:spChg>
      </pc:sldChg>
      <pc:sldChg chg="del">
        <pc:chgData name="和田山 晃大 / WADAYAMA, Kodai" userId="d3168644-2fd2-4534-98f6-ee2acc7aad2b" providerId="ADAL" clId="{BADD98FA-4233-4B66-9ED4-33E17898E458}" dt="2023-09-08T05:45:18.497" v="297" actId="47"/>
        <pc:sldMkLst>
          <pc:docMk/>
          <pc:sldMk cId="1515410708" sldId="657"/>
        </pc:sldMkLst>
      </pc:sldChg>
      <pc:sldChg chg="modSp mod">
        <pc:chgData name="和田山 晃大 / WADAYAMA, Kodai" userId="d3168644-2fd2-4534-98f6-ee2acc7aad2b" providerId="ADAL" clId="{BADD98FA-4233-4B66-9ED4-33E17898E458}" dt="2023-09-08T05:32:30.794" v="188" actId="20577"/>
        <pc:sldMkLst>
          <pc:docMk/>
          <pc:sldMk cId="2002075494" sldId="660"/>
        </pc:sldMkLst>
        <pc:spChg chg="mod">
          <ac:chgData name="和田山 晃大 / WADAYAMA, Kodai" userId="d3168644-2fd2-4534-98f6-ee2acc7aad2b" providerId="ADAL" clId="{BADD98FA-4233-4B66-9ED4-33E17898E458}" dt="2023-09-08T05:29:24.146" v="169" actId="20577"/>
          <ac:spMkLst>
            <pc:docMk/>
            <pc:sldMk cId="2002075494" sldId="660"/>
            <ac:spMk id="7" creationId="{E5F332DC-E51B-4BAC-A3BF-D72317612A37}"/>
          </ac:spMkLst>
        </pc:spChg>
        <pc:spChg chg="mod">
          <ac:chgData name="和田山 晃大 / WADAYAMA, Kodai" userId="d3168644-2fd2-4534-98f6-ee2acc7aad2b" providerId="ADAL" clId="{BADD98FA-4233-4B66-9ED4-33E17898E458}" dt="2023-09-08T05:32:30.794" v="188" actId="20577"/>
          <ac:spMkLst>
            <pc:docMk/>
            <pc:sldMk cId="2002075494" sldId="660"/>
            <ac:spMk id="16" creationId="{E1CEBC0B-04F7-48B5-943E-851ECF5F0A02}"/>
          </ac:spMkLst>
        </pc:spChg>
      </pc:sldChg>
      <pc:sldChg chg="del">
        <pc:chgData name="和田山 晃大 / WADAYAMA, Kodai" userId="d3168644-2fd2-4534-98f6-ee2acc7aad2b" providerId="ADAL" clId="{BADD98FA-4233-4B66-9ED4-33E17898E458}" dt="2023-09-08T05:45:18.497" v="297" actId="47"/>
        <pc:sldMkLst>
          <pc:docMk/>
          <pc:sldMk cId="1072874195" sldId="662"/>
        </pc:sldMkLst>
      </pc:sldChg>
      <pc:sldChg chg="modSp del mod">
        <pc:chgData name="和田山 晃大 / WADAYAMA, Kodai" userId="d3168644-2fd2-4534-98f6-ee2acc7aad2b" providerId="ADAL" clId="{BADD98FA-4233-4B66-9ED4-33E17898E458}" dt="2023-09-08T05:45:18.497" v="297" actId="47"/>
        <pc:sldMkLst>
          <pc:docMk/>
          <pc:sldMk cId="1947092557" sldId="663"/>
        </pc:sldMkLst>
        <pc:spChg chg="mod">
          <ac:chgData name="和田山 晃大 / WADAYAMA, Kodai" userId="d3168644-2fd2-4534-98f6-ee2acc7aad2b" providerId="ADAL" clId="{BADD98FA-4233-4B66-9ED4-33E17898E458}" dt="2023-09-08T05:20:31.906" v="159" actId="207"/>
          <ac:spMkLst>
            <pc:docMk/>
            <pc:sldMk cId="1947092557" sldId="663"/>
            <ac:spMk id="15" creationId="{6499EA87-EDA4-44C6-9653-FCF11898057B}"/>
          </ac:spMkLst>
        </pc:spChg>
      </pc:sldChg>
      <pc:sldChg chg="del">
        <pc:chgData name="和田山 晃大 / WADAYAMA, Kodai" userId="d3168644-2fd2-4534-98f6-ee2acc7aad2b" providerId="ADAL" clId="{BADD98FA-4233-4B66-9ED4-33E17898E458}" dt="2023-09-08T05:45:18.497" v="297" actId="47"/>
        <pc:sldMkLst>
          <pc:docMk/>
          <pc:sldMk cId="3207260524" sldId="664"/>
        </pc:sldMkLst>
      </pc:sldChg>
      <pc:sldChg chg="del">
        <pc:chgData name="和田山 晃大 / WADAYAMA, Kodai" userId="d3168644-2fd2-4534-98f6-ee2acc7aad2b" providerId="ADAL" clId="{BADD98FA-4233-4B66-9ED4-33E17898E458}" dt="2023-09-08T05:45:18.497" v="297" actId="47"/>
        <pc:sldMkLst>
          <pc:docMk/>
          <pc:sldMk cId="2442587388" sldId="665"/>
        </pc:sldMkLst>
      </pc:sldChg>
      <pc:sldChg chg="addSp modSp mod">
        <pc:chgData name="和田山 晃大 / WADAYAMA, Kodai" userId="d3168644-2fd2-4534-98f6-ee2acc7aad2b" providerId="ADAL" clId="{BADD98FA-4233-4B66-9ED4-33E17898E458}" dt="2023-09-08T05:51:12.141" v="418" actId="14100"/>
        <pc:sldMkLst>
          <pc:docMk/>
          <pc:sldMk cId="2619114691" sldId="667"/>
        </pc:sldMkLst>
        <pc:spChg chg="mod">
          <ac:chgData name="和田山 晃大 / WADAYAMA, Kodai" userId="d3168644-2fd2-4534-98f6-ee2acc7aad2b" providerId="ADAL" clId="{BADD98FA-4233-4B66-9ED4-33E17898E458}" dt="2023-09-08T04:53:19.334" v="109" actId="207"/>
          <ac:spMkLst>
            <pc:docMk/>
            <pc:sldMk cId="2619114691" sldId="667"/>
            <ac:spMk id="2" creationId="{872441A4-003A-4236-B3BE-35E731F95421}"/>
          </ac:spMkLst>
        </pc:spChg>
        <pc:spChg chg="add mod">
          <ac:chgData name="和田山 晃大 / WADAYAMA, Kodai" userId="d3168644-2fd2-4534-98f6-ee2acc7aad2b" providerId="ADAL" clId="{BADD98FA-4233-4B66-9ED4-33E17898E458}" dt="2023-09-08T05:02:38.589" v="155" actId="20577"/>
          <ac:spMkLst>
            <pc:docMk/>
            <pc:sldMk cId="2619114691" sldId="667"/>
            <ac:spMk id="7" creationId="{F1ACCD8C-9A6A-45AE-97AA-3AE9FC658309}"/>
          </ac:spMkLst>
        </pc:spChg>
        <pc:spChg chg="add mod">
          <ac:chgData name="和田山 晃大 / WADAYAMA, Kodai" userId="d3168644-2fd2-4534-98f6-ee2acc7aad2b" providerId="ADAL" clId="{BADD98FA-4233-4B66-9ED4-33E17898E458}" dt="2023-09-08T05:46:47.335" v="344" actId="1076"/>
          <ac:spMkLst>
            <pc:docMk/>
            <pc:sldMk cId="2619114691" sldId="667"/>
            <ac:spMk id="8" creationId="{D7E1D9B9-88D6-437C-8E5D-A847CABC3CE1}"/>
          </ac:spMkLst>
        </pc:spChg>
        <pc:spChg chg="add mod">
          <ac:chgData name="和田山 晃大 / WADAYAMA, Kodai" userId="d3168644-2fd2-4534-98f6-ee2acc7aad2b" providerId="ADAL" clId="{BADD98FA-4233-4B66-9ED4-33E17898E458}" dt="2023-09-08T05:46:55.598" v="346" actId="1076"/>
          <ac:spMkLst>
            <pc:docMk/>
            <pc:sldMk cId="2619114691" sldId="667"/>
            <ac:spMk id="9" creationId="{D011E6DF-3D37-4966-8A77-963EB041157A}"/>
          </ac:spMkLst>
        </pc:spChg>
        <pc:spChg chg="add mod">
          <ac:chgData name="和田山 晃大 / WADAYAMA, Kodai" userId="d3168644-2fd2-4534-98f6-ee2acc7aad2b" providerId="ADAL" clId="{BADD98FA-4233-4B66-9ED4-33E17898E458}" dt="2023-09-08T05:47:28.576" v="358" actId="1076"/>
          <ac:spMkLst>
            <pc:docMk/>
            <pc:sldMk cId="2619114691" sldId="667"/>
            <ac:spMk id="10" creationId="{70ED74F8-1FB1-438E-8207-C159C3D7238C}"/>
          </ac:spMkLst>
        </pc:spChg>
        <pc:spChg chg="add mod">
          <ac:chgData name="和田山 晃大 / WADAYAMA, Kodai" userId="d3168644-2fd2-4534-98f6-ee2acc7aad2b" providerId="ADAL" clId="{BADD98FA-4233-4B66-9ED4-33E17898E458}" dt="2023-09-08T05:50:59.555" v="413" actId="1076"/>
          <ac:spMkLst>
            <pc:docMk/>
            <pc:sldMk cId="2619114691" sldId="667"/>
            <ac:spMk id="11" creationId="{90F05161-57A3-462E-8969-BBB8D4D252F7}"/>
          </ac:spMkLst>
        </pc:spChg>
        <pc:spChg chg="add mod">
          <ac:chgData name="和田山 晃大 / WADAYAMA, Kodai" userId="d3168644-2fd2-4534-98f6-ee2acc7aad2b" providerId="ADAL" clId="{BADD98FA-4233-4B66-9ED4-33E17898E458}" dt="2023-09-08T05:51:03.682" v="415" actId="1076"/>
          <ac:spMkLst>
            <pc:docMk/>
            <pc:sldMk cId="2619114691" sldId="667"/>
            <ac:spMk id="12" creationId="{CE7EA073-6ADC-4CE7-B924-62A3272485E9}"/>
          </ac:spMkLst>
        </pc:spChg>
        <pc:spChg chg="add mod">
          <ac:chgData name="和田山 晃大 / WADAYAMA, Kodai" userId="d3168644-2fd2-4534-98f6-ee2acc7aad2b" providerId="ADAL" clId="{BADD98FA-4233-4B66-9ED4-33E17898E458}" dt="2023-09-08T05:51:12.141" v="418" actId="14100"/>
          <ac:spMkLst>
            <pc:docMk/>
            <pc:sldMk cId="2619114691" sldId="667"/>
            <ac:spMk id="13" creationId="{80B519D5-C618-4577-8A5F-D21E80185EBB}"/>
          </ac:spMkLst>
        </pc:spChg>
      </pc:sldChg>
      <pc:sldChg chg="addSp modSp mod">
        <pc:chgData name="和田山 晃大 / WADAYAMA, Kodai" userId="d3168644-2fd2-4534-98f6-ee2acc7aad2b" providerId="ADAL" clId="{BADD98FA-4233-4B66-9ED4-33E17898E458}" dt="2023-09-08T05:53:03.016" v="471" actId="20577"/>
        <pc:sldMkLst>
          <pc:docMk/>
          <pc:sldMk cId="686106929" sldId="668"/>
        </pc:sldMkLst>
        <pc:spChg chg="mod">
          <ac:chgData name="和田山 晃大 / WADAYAMA, Kodai" userId="d3168644-2fd2-4534-98f6-ee2acc7aad2b" providerId="ADAL" clId="{BADD98FA-4233-4B66-9ED4-33E17898E458}" dt="2023-09-08T05:51:48.261" v="427" actId="1076"/>
          <ac:spMkLst>
            <pc:docMk/>
            <pc:sldMk cId="686106929" sldId="668"/>
            <ac:spMk id="6" creationId="{94A7A10C-8453-4BFE-82A1-EFEABCB901A7}"/>
          </ac:spMkLst>
        </pc:spChg>
        <pc:spChg chg="add mod">
          <ac:chgData name="和田山 晃大 / WADAYAMA, Kodai" userId="d3168644-2fd2-4534-98f6-ee2acc7aad2b" providerId="ADAL" clId="{BADD98FA-4233-4B66-9ED4-33E17898E458}" dt="2023-09-08T05:02:35.522" v="153" actId="20577"/>
          <ac:spMkLst>
            <pc:docMk/>
            <pc:sldMk cId="686106929" sldId="668"/>
            <ac:spMk id="10" creationId="{5DC6EFDB-7BB4-4419-9B10-CC29626BAE0F}"/>
          </ac:spMkLst>
        </pc:spChg>
        <pc:spChg chg="add mod">
          <ac:chgData name="和田山 晃大 / WADAYAMA, Kodai" userId="d3168644-2fd2-4534-98f6-ee2acc7aad2b" providerId="ADAL" clId="{BADD98FA-4233-4B66-9ED4-33E17898E458}" dt="2023-09-08T05:46:41.254" v="342" actId="1076"/>
          <ac:spMkLst>
            <pc:docMk/>
            <pc:sldMk cId="686106929" sldId="668"/>
            <ac:spMk id="11" creationId="{A7E59113-1D8B-4B2A-A97C-3F5DCC8D3176}"/>
          </ac:spMkLst>
        </pc:spChg>
        <pc:spChg chg="add mod">
          <ac:chgData name="和田山 晃大 / WADAYAMA, Kodai" userId="d3168644-2fd2-4534-98f6-ee2acc7aad2b" providerId="ADAL" clId="{BADD98FA-4233-4B66-9ED4-33E17898E458}" dt="2023-09-08T05:47:00.538" v="348" actId="1076"/>
          <ac:spMkLst>
            <pc:docMk/>
            <pc:sldMk cId="686106929" sldId="668"/>
            <ac:spMk id="12" creationId="{AC078B44-BE51-4007-8CE1-110CAB28D5F4}"/>
          </ac:spMkLst>
        </pc:spChg>
        <pc:spChg chg="add mod">
          <ac:chgData name="和田山 晃大 / WADAYAMA, Kodai" userId="d3168644-2fd2-4534-98f6-ee2acc7aad2b" providerId="ADAL" clId="{BADD98FA-4233-4B66-9ED4-33E17898E458}" dt="2023-09-08T05:47:36.319" v="360" actId="1076"/>
          <ac:spMkLst>
            <pc:docMk/>
            <pc:sldMk cId="686106929" sldId="668"/>
            <ac:spMk id="13" creationId="{A3C1CF15-7835-4FA9-ABBF-E66E16303973}"/>
          </ac:spMkLst>
        </pc:spChg>
        <pc:spChg chg="add mod">
          <ac:chgData name="和田山 晃大 / WADAYAMA, Kodai" userId="d3168644-2fd2-4534-98f6-ee2acc7aad2b" providerId="ADAL" clId="{BADD98FA-4233-4B66-9ED4-33E17898E458}" dt="2023-09-08T05:51:17.436" v="420" actId="1076"/>
          <ac:spMkLst>
            <pc:docMk/>
            <pc:sldMk cId="686106929" sldId="668"/>
            <ac:spMk id="14" creationId="{F86ADAB8-0865-4FD6-BEE4-9B03FE390049}"/>
          </ac:spMkLst>
        </pc:spChg>
        <pc:spChg chg="add mod">
          <ac:chgData name="和田山 晃大 / WADAYAMA, Kodai" userId="d3168644-2fd2-4534-98f6-ee2acc7aad2b" providerId="ADAL" clId="{BADD98FA-4233-4B66-9ED4-33E17898E458}" dt="2023-09-08T05:51:20.271" v="422" actId="1076"/>
          <ac:spMkLst>
            <pc:docMk/>
            <pc:sldMk cId="686106929" sldId="668"/>
            <ac:spMk id="15" creationId="{C7CC7C15-CF0F-4157-8E99-D4086C6A965C}"/>
          </ac:spMkLst>
        </pc:spChg>
        <pc:spChg chg="add mod">
          <ac:chgData name="和田山 晃大 / WADAYAMA, Kodai" userId="d3168644-2fd2-4534-98f6-ee2acc7aad2b" providerId="ADAL" clId="{BADD98FA-4233-4B66-9ED4-33E17898E458}" dt="2023-09-08T05:51:25.036" v="425" actId="14100"/>
          <ac:spMkLst>
            <pc:docMk/>
            <pc:sldMk cId="686106929" sldId="668"/>
            <ac:spMk id="16" creationId="{50BB41C1-958A-4FE2-9703-183BFD5C795F}"/>
          </ac:spMkLst>
        </pc:spChg>
        <pc:spChg chg="add mod">
          <ac:chgData name="和田山 晃大 / WADAYAMA, Kodai" userId="d3168644-2fd2-4534-98f6-ee2acc7aad2b" providerId="ADAL" clId="{BADD98FA-4233-4B66-9ED4-33E17898E458}" dt="2023-09-08T05:53:03.016" v="471" actId="20577"/>
          <ac:spMkLst>
            <pc:docMk/>
            <pc:sldMk cId="686106929" sldId="668"/>
            <ac:spMk id="17" creationId="{E3AD954F-4D2D-4EDB-86C8-4D45639CF170}"/>
          </ac:spMkLst>
        </pc:spChg>
      </pc:sldChg>
      <pc:sldChg chg="addSp delSp modSp mod">
        <pc:chgData name="和田山 晃大 / WADAYAMA, Kodai" userId="d3168644-2fd2-4534-98f6-ee2acc7aad2b" providerId="ADAL" clId="{BADD98FA-4233-4B66-9ED4-33E17898E458}" dt="2023-09-08T05:50:22.590" v="411" actId="14100"/>
        <pc:sldMkLst>
          <pc:docMk/>
          <pc:sldMk cId="7432758" sldId="669"/>
        </pc:sldMkLst>
        <pc:spChg chg="add mod">
          <ac:chgData name="和田山 晃大 / WADAYAMA, Kodai" userId="d3168644-2fd2-4534-98f6-ee2acc7aad2b" providerId="ADAL" clId="{BADD98FA-4233-4B66-9ED4-33E17898E458}" dt="2023-09-08T05:02:26.415" v="147" actId="20577"/>
          <ac:spMkLst>
            <pc:docMk/>
            <pc:sldMk cId="7432758" sldId="669"/>
            <ac:spMk id="10" creationId="{9F7A8667-B82D-4A22-ACF5-3D31636B7177}"/>
          </ac:spMkLst>
        </pc:spChg>
        <pc:spChg chg="add mod">
          <ac:chgData name="和田山 晃大 / WADAYAMA, Kodai" userId="d3168644-2fd2-4534-98f6-ee2acc7aad2b" providerId="ADAL" clId="{BADD98FA-4233-4B66-9ED4-33E17898E458}" dt="2023-09-08T05:46:15.292" v="331" actId="1076"/>
          <ac:spMkLst>
            <pc:docMk/>
            <pc:sldMk cId="7432758" sldId="669"/>
            <ac:spMk id="11" creationId="{13022CDE-5589-44FC-BA2C-5472D08F0D5B}"/>
          </ac:spMkLst>
        </pc:spChg>
        <pc:spChg chg="add mod">
          <ac:chgData name="和田山 晃大 / WADAYAMA, Kodai" userId="d3168644-2fd2-4534-98f6-ee2acc7aad2b" providerId="ADAL" clId="{BADD98FA-4233-4B66-9ED4-33E17898E458}" dt="2023-09-08T05:46:28.942" v="336" actId="1076"/>
          <ac:spMkLst>
            <pc:docMk/>
            <pc:sldMk cId="7432758" sldId="669"/>
            <ac:spMk id="12" creationId="{305BCC59-C8AE-4E7B-BB1C-8458FF399DD2}"/>
          </ac:spMkLst>
        </pc:spChg>
        <pc:spChg chg="add mod">
          <ac:chgData name="和田山 晃大 / WADAYAMA, Kodai" userId="d3168644-2fd2-4534-98f6-ee2acc7aad2b" providerId="ADAL" clId="{BADD98FA-4233-4B66-9ED4-33E17898E458}" dt="2023-09-08T05:47:13.119" v="354" actId="1076"/>
          <ac:spMkLst>
            <pc:docMk/>
            <pc:sldMk cId="7432758" sldId="669"/>
            <ac:spMk id="13" creationId="{BF3FB35F-FD44-42DC-ABFF-5CFD81FA07A2}"/>
          </ac:spMkLst>
        </pc:spChg>
        <pc:spChg chg="add del mod">
          <ac:chgData name="和田山 晃大 / WADAYAMA, Kodai" userId="d3168644-2fd2-4534-98f6-ee2acc7aad2b" providerId="ADAL" clId="{BADD98FA-4233-4B66-9ED4-33E17898E458}" dt="2023-09-08T05:47:25.371" v="356" actId="21"/>
          <ac:spMkLst>
            <pc:docMk/>
            <pc:sldMk cId="7432758" sldId="669"/>
            <ac:spMk id="14" creationId="{013CE1A2-D5CD-4819-A867-23E28D5FA6E2}"/>
          </ac:spMkLst>
        </pc:spChg>
        <pc:spChg chg="add mod">
          <ac:chgData name="和田山 晃大 / WADAYAMA, Kodai" userId="d3168644-2fd2-4534-98f6-ee2acc7aad2b" providerId="ADAL" clId="{BADD98FA-4233-4B66-9ED4-33E17898E458}" dt="2023-09-08T05:50:22.590" v="411" actId="14100"/>
          <ac:spMkLst>
            <pc:docMk/>
            <pc:sldMk cId="7432758" sldId="669"/>
            <ac:spMk id="15" creationId="{85298443-CC33-4BAC-9445-DC03FD56BB7A}"/>
          </ac:spMkLst>
        </pc:spChg>
        <pc:spChg chg="add mod">
          <ac:chgData name="和田山 晃大 / WADAYAMA, Kodai" userId="d3168644-2fd2-4534-98f6-ee2acc7aad2b" providerId="ADAL" clId="{BADD98FA-4233-4B66-9ED4-33E17898E458}" dt="2023-09-08T05:50:02.517" v="405" actId="14100"/>
          <ac:spMkLst>
            <pc:docMk/>
            <pc:sldMk cId="7432758" sldId="669"/>
            <ac:spMk id="16" creationId="{B38CCCC4-C4A9-461B-B999-22F467BFB225}"/>
          </ac:spMkLst>
        </pc:spChg>
        <pc:spChg chg="add mod">
          <ac:chgData name="和田山 晃大 / WADAYAMA, Kodai" userId="d3168644-2fd2-4534-98f6-ee2acc7aad2b" providerId="ADAL" clId="{BADD98FA-4233-4B66-9ED4-33E17898E458}" dt="2023-09-08T05:50:18.911" v="410" actId="14100"/>
          <ac:spMkLst>
            <pc:docMk/>
            <pc:sldMk cId="7432758" sldId="669"/>
            <ac:spMk id="17" creationId="{F02EB9D7-AB86-4152-9D16-8982DB36CA9D}"/>
          </ac:spMkLst>
        </pc:spChg>
        <pc:grpChg chg="mod">
          <ac:chgData name="和田山 晃大 / WADAYAMA, Kodai" userId="d3168644-2fd2-4534-98f6-ee2acc7aad2b" providerId="ADAL" clId="{BADD98FA-4233-4B66-9ED4-33E17898E458}" dt="2023-09-08T05:46:20.395" v="333" actId="1076"/>
          <ac:grpSpMkLst>
            <pc:docMk/>
            <pc:sldMk cId="7432758" sldId="669"/>
            <ac:grpSpMk id="7" creationId="{F1147703-BC06-4CCD-AAEF-48A480FEAC16}"/>
          </ac:grpSpMkLst>
        </pc:grpChg>
      </pc:sldChg>
      <pc:sldChg chg="addSp modSp mod">
        <pc:chgData name="和田山 晃大 / WADAYAMA, Kodai" userId="d3168644-2fd2-4534-98f6-ee2acc7aad2b" providerId="ADAL" clId="{BADD98FA-4233-4B66-9ED4-33E17898E458}" dt="2023-09-08T05:48:51.022" v="388" actId="14100"/>
        <pc:sldMkLst>
          <pc:docMk/>
          <pc:sldMk cId="1267544724" sldId="670"/>
        </pc:sldMkLst>
        <pc:spChg chg="add mod">
          <ac:chgData name="和田山 晃大 / WADAYAMA, Kodai" userId="d3168644-2fd2-4534-98f6-ee2acc7aad2b" providerId="ADAL" clId="{BADD98FA-4233-4B66-9ED4-33E17898E458}" dt="2023-09-08T05:02:32.307" v="151" actId="20577"/>
          <ac:spMkLst>
            <pc:docMk/>
            <pc:sldMk cId="1267544724" sldId="670"/>
            <ac:spMk id="10" creationId="{D9509AF4-91EC-49C8-937C-BEEA42469155}"/>
          </ac:spMkLst>
        </pc:spChg>
        <pc:spChg chg="add mod">
          <ac:chgData name="和田山 晃大 / WADAYAMA, Kodai" userId="d3168644-2fd2-4534-98f6-ee2acc7aad2b" providerId="ADAL" clId="{BADD98FA-4233-4B66-9ED4-33E17898E458}" dt="2023-09-08T05:46:03.424" v="327" actId="20577"/>
          <ac:spMkLst>
            <pc:docMk/>
            <pc:sldMk cId="1267544724" sldId="670"/>
            <ac:spMk id="11" creationId="{A7FCBE7F-5FB7-4F2F-92AF-4BA4FF82CC87}"/>
          </ac:spMkLst>
        </pc:spChg>
        <pc:spChg chg="add mod">
          <ac:chgData name="和田山 晃大 / WADAYAMA, Kodai" userId="d3168644-2fd2-4534-98f6-ee2acc7aad2b" providerId="ADAL" clId="{BADD98FA-4233-4B66-9ED4-33E17898E458}" dt="2023-09-08T05:46:37.767" v="340" actId="1076"/>
          <ac:spMkLst>
            <pc:docMk/>
            <pc:sldMk cId="1267544724" sldId="670"/>
            <ac:spMk id="12" creationId="{560949E6-5F61-43CD-992D-F0A2A02B2B9D}"/>
          </ac:spMkLst>
        </pc:spChg>
        <pc:spChg chg="add mod">
          <ac:chgData name="和田山 晃大 / WADAYAMA, Kodai" userId="d3168644-2fd2-4534-98f6-ee2acc7aad2b" providerId="ADAL" clId="{BADD98FA-4233-4B66-9ED4-33E17898E458}" dt="2023-09-08T05:47:04.860" v="350" actId="1076"/>
          <ac:spMkLst>
            <pc:docMk/>
            <pc:sldMk cId="1267544724" sldId="670"/>
            <ac:spMk id="13" creationId="{BE9E2FA5-0F0F-4B59-BE57-DC37DCB88C75}"/>
          </ac:spMkLst>
        </pc:spChg>
        <pc:spChg chg="add mod">
          <ac:chgData name="和田山 晃大 / WADAYAMA, Kodai" userId="d3168644-2fd2-4534-98f6-ee2acc7aad2b" providerId="ADAL" clId="{BADD98FA-4233-4B66-9ED4-33E17898E458}" dt="2023-09-08T05:48:06.607" v="371" actId="1076"/>
          <ac:spMkLst>
            <pc:docMk/>
            <pc:sldMk cId="1267544724" sldId="670"/>
            <ac:spMk id="14" creationId="{1412C93F-E8F1-487C-984A-B2B7FC04EBA8}"/>
          </ac:spMkLst>
        </pc:spChg>
        <pc:spChg chg="add mod">
          <ac:chgData name="和田山 晃大 / WADAYAMA, Kodai" userId="d3168644-2fd2-4534-98f6-ee2acc7aad2b" providerId="ADAL" clId="{BADD98FA-4233-4B66-9ED4-33E17898E458}" dt="2023-09-08T05:48:48.319" v="387" actId="14100"/>
          <ac:spMkLst>
            <pc:docMk/>
            <pc:sldMk cId="1267544724" sldId="670"/>
            <ac:spMk id="15" creationId="{49D1BD33-0E15-44FE-B4DC-3C3C3C17658F}"/>
          </ac:spMkLst>
        </pc:spChg>
        <pc:spChg chg="add mod">
          <ac:chgData name="和田山 晃大 / WADAYAMA, Kodai" userId="d3168644-2fd2-4534-98f6-ee2acc7aad2b" providerId="ADAL" clId="{BADD98FA-4233-4B66-9ED4-33E17898E458}" dt="2023-09-08T05:48:51.022" v="388" actId="14100"/>
          <ac:spMkLst>
            <pc:docMk/>
            <pc:sldMk cId="1267544724" sldId="670"/>
            <ac:spMk id="16" creationId="{25904996-743D-49DC-B288-296ACC7A650E}"/>
          </ac:spMkLst>
        </pc:spChg>
        <pc:picChg chg="mod">
          <ac:chgData name="和田山 晃大 / WADAYAMA, Kodai" userId="d3168644-2fd2-4534-98f6-ee2acc7aad2b" providerId="ADAL" clId="{BADD98FA-4233-4B66-9ED4-33E17898E458}" dt="2023-09-08T05:47:58.003" v="368" actId="1076"/>
          <ac:picMkLst>
            <pc:docMk/>
            <pc:sldMk cId="1267544724" sldId="670"/>
            <ac:picMk id="8" creationId="{850BDEDC-C537-4438-B492-9FBBC0D97ECC}"/>
          </ac:picMkLst>
        </pc:picChg>
      </pc:sldChg>
      <pc:sldChg chg="addSp modSp mod">
        <pc:chgData name="和田山 晃大 / WADAYAMA, Kodai" userId="d3168644-2fd2-4534-98f6-ee2acc7aad2b" providerId="ADAL" clId="{BADD98FA-4233-4B66-9ED4-33E17898E458}" dt="2023-09-08T05:52:57.034" v="470" actId="20577"/>
        <pc:sldMkLst>
          <pc:docMk/>
          <pc:sldMk cId="282523524" sldId="671"/>
        </pc:sldMkLst>
        <pc:spChg chg="mod">
          <ac:chgData name="和田山 晃大 / WADAYAMA, Kodai" userId="d3168644-2fd2-4534-98f6-ee2acc7aad2b" providerId="ADAL" clId="{BADD98FA-4233-4B66-9ED4-33E17898E458}" dt="2023-09-08T05:52:38.588" v="468" actId="1076"/>
          <ac:spMkLst>
            <pc:docMk/>
            <pc:sldMk cId="282523524" sldId="671"/>
            <ac:spMk id="6" creationId="{C5BDA420-3552-42EE-BB0C-541E76B6E3D2}"/>
          </ac:spMkLst>
        </pc:spChg>
        <pc:spChg chg="add mod">
          <ac:chgData name="和田山 晃大 / WADAYAMA, Kodai" userId="d3168644-2fd2-4534-98f6-ee2acc7aad2b" providerId="ADAL" clId="{BADD98FA-4233-4B66-9ED4-33E17898E458}" dt="2023-09-08T05:02:29.535" v="149" actId="20577"/>
          <ac:spMkLst>
            <pc:docMk/>
            <pc:sldMk cId="282523524" sldId="671"/>
            <ac:spMk id="10" creationId="{724B1B80-3EA2-4079-B80A-06D8CD7EBAF0}"/>
          </ac:spMkLst>
        </pc:spChg>
        <pc:spChg chg="add mod">
          <ac:chgData name="和田山 晃大 / WADAYAMA, Kodai" userId="d3168644-2fd2-4534-98f6-ee2acc7aad2b" providerId="ADAL" clId="{BADD98FA-4233-4B66-9ED4-33E17898E458}" dt="2023-09-08T05:46:11.871" v="329" actId="1076"/>
          <ac:spMkLst>
            <pc:docMk/>
            <pc:sldMk cId="282523524" sldId="671"/>
            <ac:spMk id="11" creationId="{FC2B4E9B-7970-401E-9B83-7275AAE13D40}"/>
          </ac:spMkLst>
        </pc:spChg>
        <pc:spChg chg="add mod">
          <ac:chgData name="和田山 晃大 / WADAYAMA, Kodai" userId="d3168644-2fd2-4534-98f6-ee2acc7aad2b" providerId="ADAL" clId="{BADD98FA-4233-4B66-9ED4-33E17898E458}" dt="2023-09-08T05:46:33.026" v="338" actId="1076"/>
          <ac:spMkLst>
            <pc:docMk/>
            <pc:sldMk cId="282523524" sldId="671"/>
            <ac:spMk id="12" creationId="{DE35F904-B6B5-49D7-8B09-BD06BCE0E03C}"/>
          </ac:spMkLst>
        </pc:spChg>
        <pc:spChg chg="add mod">
          <ac:chgData name="和田山 晃大 / WADAYAMA, Kodai" userId="d3168644-2fd2-4534-98f6-ee2acc7aad2b" providerId="ADAL" clId="{BADD98FA-4233-4B66-9ED4-33E17898E458}" dt="2023-09-08T05:47:08.884" v="352" actId="1076"/>
          <ac:spMkLst>
            <pc:docMk/>
            <pc:sldMk cId="282523524" sldId="671"/>
            <ac:spMk id="13" creationId="{C47620F7-BDFF-4931-AB2B-C2A4A7961D9B}"/>
          </ac:spMkLst>
        </pc:spChg>
        <pc:spChg chg="add mod">
          <ac:chgData name="和田山 晃大 / WADAYAMA, Kodai" userId="d3168644-2fd2-4534-98f6-ee2acc7aad2b" providerId="ADAL" clId="{BADD98FA-4233-4B66-9ED4-33E17898E458}" dt="2023-09-08T05:49:07.696" v="391" actId="1076"/>
          <ac:spMkLst>
            <pc:docMk/>
            <pc:sldMk cId="282523524" sldId="671"/>
            <ac:spMk id="14" creationId="{3BE65AB8-F94A-4617-AED1-8004F453E899}"/>
          </ac:spMkLst>
        </pc:spChg>
        <pc:spChg chg="add mod">
          <ac:chgData name="和田山 晃大 / WADAYAMA, Kodai" userId="d3168644-2fd2-4534-98f6-ee2acc7aad2b" providerId="ADAL" clId="{BADD98FA-4233-4B66-9ED4-33E17898E458}" dt="2023-09-08T05:49:15.532" v="395" actId="1076"/>
          <ac:spMkLst>
            <pc:docMk/>
            <pc:sldMk cId="282523524" sldId="671"/>
            <ac:spMk id="15" creationId="{CDEBEBFE-E24E-44AD-9224-C6ACDD1D6A5C}"/>
          </ac:spMkLst>
        </pc:spChg>
        <pc:spChg chg="add mod">
          <ac:chgData name="和田山 晃大 / WADAYAMA, Kodai" userId="d3168644-2fd2-4534-98f6-ee2acc7aad2b" providerId="ADAL" clId="{BADD98FA-4233-4B66-9ED4-33E17898E458}" dt="2023-09-08T05:49:24.387" v="399" actId="14100"/>
          <ac:spMkLst>
            <pc:docMk/>
            <pc:sldMk cId="282523524" sldId="671"/>
            <ac:spMk id="16" creationId="{838F1656-F1B2-4449-A3BB-43E4EAA2B8A3}"/>
          </ac:spMkLst>
        </pc:spChg>
        <pc:spChg chg="add mod">
          <ac:chgData name="和田山 晃大 / WADAYAMA, Kodai" userId="d3168644-2fd2-4534-98f6-ee2acc7aad2b" providerId="ADAL" clId="{BADD98FA-4233-4B66-9ED4-33E17898E458}" dt="2023-09-08T05:52:57.034" v="470" actId="20577"/>
          <ac:spMkLst>
            <pc:docMk/>
            <pc:sldMk cId="282523524" sldId="671"/>
            <ac:spMk id="17" creationId="{03E9E2B5-77B1-4747-8427-18E13F15F0A0}"/>
          </ac:spMkLst>
        </pc:spChg>
      </pc:sldChg>
      <pc:sldChg chg="modSp mod">
        <pc:chgData name="和田山 晃大 / WADAYAMA, Kodai" userId="d3168644-2fd2-4534-98f6-ee2acc7aad2b" providerId="ADAL" clId="{BADD98FA-4233-4B66-9ED4-33E17898E458}" dt="2023-09-08T06:02:45.996" v="472" actId="20577"/>
        <pc:sldMkLst>
          <pc:docMk/>
          <pc:sldMk cId="2171999592" sldId="675"/>
        </pc:sldMkLst>
        <pc:spChg chg="mod">
          <ac:chgData name="和田山 晃大 / WADAYAMA, Kodai" userId="d3168644-2fd2-4534-98f6-ee2acc7aad2b" providerId="ADAL" clId="{BADD98FA-4233-4B66-9ED4-33E17898E458}" dt="2023-09-08T06:02:45.996" v="472" actId="20577"/>
          <ac:spMkLst>
            <pc:docMk/>
            <pc:sldMk cId="2171999592" sldId="675"/>
            <ac:spMk id="3" creationId="{5C5711C8-2785-4916-9114-2BDDBAF37355}"/>
          </ac:spMkLst>
        </pc:spChg>
        <pc:spChg chg="mod">
          <ac:chgData name="和田山 晃大 / WADAYAMA, Kodai" userId="d3168644-2fd2-4534-98f6-ee2acc7aad2b" providerId="ADAL" clId="{BADD98FA-4233-4B66-9ED4-33E17898E458}" dt="2023-09-08T05:30:21.996" v="178" actId="20577"/>
          <ac:spMkLst>
            <pc:docMk/>
            <pc:sldMk cId="2171999592" sldId="675"/>
            <ac:spMk id="8" creationId="{ED369AB9-0E9B-4754-ADF8-3683229B391C}"/>
          </ac:spMkLst>
        </pc:spChg>
      </pc:sldChg>
      <pc:sldChg chg="modSp mod">
        <pc:chgData name="和田山 晃大 / WADAYAMA, Kodai" userId="d3168644-2fd2-4534-98f6-ee2acc7aad2b" providerId="ADAL" clId="{BADD98FA-4233-4B66-9ED4-33E17898E458}" dt="2023-09-08T06:11:36.561" v="502" actId="20577"/>
        <pc:sldMkLst>
          <pc:docMk/>
          <pc:sldMk cId="1756942593" sldId="676"/>
        </pc:sldMkLst>
        <pc:spChg chg="mod">
          <ac:chgData name="和田山 晃大 / WADAYAMA, Kodai" userId="d3168644-2fd2-4534-98f6-ee2acc7aad2b" providerId="ADAL" clId="{BADD98FA-4233-4B66-9ED4-33E17898E458}" dt="2023-09-08T05:32:50.717" v="191" actId="20577"/>
          <ac:spMkLst>
            <pc:docMk/>
            <pc:sldMk cId="1756942593" sldId="676"/>
            <ac:spMk id="5" creationId="{625C16D9-9F25-4A2C-A1A5-39EC90227125}"/>
          </ac:spMkLst>
        </pc:spChg>
        <pc:spChg chg="mod">
          <ac:chgData name="和田山 晃大 / WADAYAMA, Kodai" userId="d3168644-2fd2-4534-98f6-ee2acc7aad2b" providerId="ADAL" clId="{BADD98FA-4233-4B66-9ED4-33E17898E458}" dt="2023-09-08T06:11:36.561" v="502" actId="20577"/>
          <ac:spMkLst>
            <pc:docMk/>
            <pc:sldMk cId="1756942593" sldId="676"/>
            <ac:spMk id="16" creationId="{E1CEBC0B-04F7-48B5-943E-851ECF5F0A02}"/>
          </ac:spMkLst>
        </pc:spChg>
      </pc:sldChg>
      <pc:sldChg chg="modSp mod">
        <pc:chgData name="和田山 晃大 / WADAYAMA, Kodai" userId="d3168644-2fd2-4534-98f6-ee2acc7aad2b" providerId="ADAL" clId="{BADD98FA-4233-4B66-9ED4-33E17898E458}" dt="2023-09-08T06:04:49.309" v="493" actId="20577"/>
        <pc:sldMkLst>
          <pc:docMk/>
          <pc:sldMk cId="993282013" sldId="679"/>
        </pc:sldMkLst>
        <pc:spChg chg="mod">
          <ac:chgData name="和田山 晃大 / WADAYAMA, Kodai" userId="d3168644-2fd2-4534-98f6-ee2acc7aad2b" providerId="ADAL" clId="{BADD98FA-4233-4B66-9ED4-33E17898E458}" dt="2023-09-08T06:04:49.309" v="493" actId="20577"/>
          <ac:spMkLst>
            <pc:docMk/>
            <pc:sldMk cId="993282013" sldId="679"/>
            <ac:spMk id="6" creationId="{A218DC1A-C1EF-45E7-AE7E-01014269C6FB}"/>
          </ac:spMkLst>
        </pc:spChg>
      </pc:sldChg>
      <pc:sldChg chg="modSp mod">
        <pc:chgData name="和田山 晃大 / WADAYAMA, Kodai" userId="d3168644-2fd2-4534-98f6-ee2acc7aad2b" providerId="ADAL" clId="{BADD98FA-4233-4B66-9ED4-33E17898E458}" dt="2023-09-08T06:08:10.893" v="497" actId="20577"/>
        <pc:sldMkLst>
          <pc:docMk/>
          <pc:sldMk cId="2185202303" sldId="680"/>
        </pc:sldMkLst>
        <pc:spChg chg="mod">
          <ac:chgData name="和田山 晃大 / WADAYAMA, Kodai" userId="d3168644-2fd2-4534-98f6-ee2acc7aad2b" providerId="ADAL" clId="{BADD98FA-4233-4B66-9ED4-33E17898E458}" dt="2023-09-08T06:08:10.893" v="497" actId="20577"/>
          <ac:spMkLst>
            <pc:docMk/>
            <pc:sldMk cId="2185202303" sldId="680"/>
            <ac:spMk id="62" creationId="{78744B0C-66A3-44C8-84D1-004DB5062CB2}"/>
          </ac:spMkLst>
        </pc:spChg>
      </pc:sldChg>
      <pc:sldChg chg="modSp mod">
        <pc:chgData name="和田山 晃大 / WADAYAMA, Kodai" userId="d3168644-2fd2-4534-98f6-ee2acc7aad2b" providerId="ADAL" clId="{BADD98FA-4233-4B66-9ED4-33E17898E458}" dt="2023-09-08T05:38:28.053" v="296" actId="20577"/>
        <pc:sldMkLst>
          <pc:docMk/>
          <pc:sldMk cId="141807749" sldId="683"/>
        </pc:sldMkLst>
        <pc:spChg chg="mod">
          <ac:chgData name="和田山 晃大 / WADAYAMA, Kodai" userId="d3168644-2fd2-4534-98f6-ee2acc7aad2b" providerId="ADAL" clId="{BADD98FA-4233-4B66-9ED4-33E17898E458}" dt="2023-09-08T05:38:19.060" v="292" actId="20577"/>
          <ac:spMkLst>
            <pc:docMk/>
            <pc:sldMk cId="141807749" sldId="683"/>
            <ac:spMk id="2" creationId="{5FCB77EB-C8AA-4A75-9510-F8711017316B}"/>
          </ac:spMkLst>
        </pc:spChg>
        <pc:spChg chg="mod">
          <ac:chgData name="和田山 晃大 / WADAYAMA, Kodai" userId="d3168644-2fd2-4534-98f6-ee2acc7aad2b" providerId="ADAL" clId="{BADD98FA-4233-4B66-9ED4-33E17898E458}" dt="2023-09-08T05:38:28.053" v="296" actId="20577"/>
          <ac:spMkLst>
            <pc:docMk/>
            <pc:sldMk cId="141807749" sldId="683"/>
            <ac:spMk id="3" creationId="{3786E9D7-FB8D-4B64-B38D-604C78EACA9F}"/>
          </ac:spMkLst>
        </pc:spChg>
      </pc:sldChg>
      <pc:sldChg chg="modSp mod">
        <pc:chgData name="和田山 晃大 / WADAYAMA, Kodai" userId="d3168644-2fd2-4534-98f6-ee2acc7aad2b" providerId="ADAL" clId="{BADD98FA-4233-4B66-9ED4-33E17898E458}" dt="2023-09-08T05:37:32.164" v="282" actId="6549"/>
        <pc:sldMkLst>
          <pc:docMk/>
          <pc:sldMk cId="1368757012" sldId="684"/>
        </pc:sldMkLst>
        <pc:spChg chg="mod">
          <ac:chgData name="和田山 晃大 / WADAYAMA, Kodai" userId="d3168644-2fd2-4534-98f6-ee2acc7aad2b" providerId="ADAL" clId="{BADD98FA-4233-4B66-9ED4-33E17898E458}" dt="2023-09-08T05:37:32.164" v="282" actId="6549"/>
          <ac:spMkLst>
            <pc:docMk/>
            <pc:sldMk cId="1368757012" sldId="684"/>
            <ac:spMk id="3" creationId="{D9354D5C-3118-4802-BD3C-0E92028596FF}"/>
          </ac:spMkLst>
        </pc:spChg>
      </pc:sldChg>
      <pc:sldChg chg="modSp mod">
        <pc:chgData name="和田山 晃大 / WADAYAMA, Kodai" userId="d3168644-2fd2-4534-98f6-ee2acc7aad2b" providerId="ADAL" clId="{BADD98FA-4233-4B66-9ED4-33E17898E458}" dt="2023-09-08T06:28:12.336" v="587" actId="20577"/>
        <pc:sldMkLst>
          <pc:docMk/>
          <pc:sldMk cId="3431665256" sldId="685"/>
        </pc:sldMkLst>
        <pc:spChg chg="mod">
          <ac:chgData name="和田山 晃大 / WADAYAMA, Kodai" userId="d3168644-2fd2-4534-98f6-ee2acc7aad2b" providerId="ADAL" clId="{BADD98FA-4233-4B66-9ED4-33E17898E458}" dt="2023-09-08T05:36:51.870" v="246" actId="20577"/>
          <ac:spMkLst>
            <pc:docMk/>
            <pc:sldMk cId="3431665256" sldId="685"/>
            <ac:spMk id="2" creationId="{5C9A76C3-B755-4DAA-97C5-F25832973666}"/>
          </ac:spMkLst>
        </pc:spChg>
        <pc:spChg chg="mod">
          <ac:chgData name="和田山 晃大 / WADAYAMA, Kodai" userId="d3168644-2fd2-4534-98f6-ee2acc7aad2b" providerId="ADAL" clId="{BADD98FA-4233-4B66-9ED4-33E17898E458}" dt="2023-09-08T06:28:12.336" v="587" actId="20577"/>
          <ac:spMkLst>
            <pc:docMk/>
            <pc:sldMk cId="3431665256" sldId="685"/>
            <ac:spMk id="3" creationId="{67112689-BF87-40C0-89DC-AE653CC3A160}"/>
          </ac:spMkLst>
        </pc:spChg>
      </pc:sldChg>
      <pc:sldChg chg="modSp mod delCm">
        <pc:chgData name="和田山 晃大 / WADAYAMA, Kodai" userId="d3168644-2fd2-4534-98f6-ee2acc7aad2b" providerId="ADAL" clId="{BADD98FA-4233-4B66-9ED4-33E17898E458}" dt="2023-09-08T06:56:23.200" v="794" actId="20577"/>
        <pc:sldMkLst>
          <pc:docMk/>
          <pc:sldMk cId="2892565121" sldId="686"/>
        </pc:sldMkLst>
        <pc:spChg chg="mod">
          <ac:chgData name="和田山 晃大 / WADAYAMA, Kodai" userId="d3168644-2fd2-4534-98f6-ee2acc7aad2b" providerId="ADAL" clId="{BADD98FA-4233-4B66-9ED4-33E17898E458}" dt="2023-09-08T06:56:23.200" v="794" actId="20577"/>
          <ac:spMkLst>
            <pc:docMk/>
            <pc:sldMk cId="2892565121" sldId="686"/>
            <ac:spMk id="8" creationId="{ED369AB9-0E9B-4754-ADF8-3683229B391C}"/>
          </ac:spMkLst>
        </pc:spChg>
      </pc:sldChg>
      <pc:sldChg chg="modSp mod">
        <pc:chgData name="和田山 晃大 / WADAYAMA, Kodai" userId="d3168644-2fd2-4534-98f6-ee2acc7aad2b" providerId="ADAL" clId="{BADD98FA-4233-4B66-9ED4-33E17898E458}" dt="2023-09-08T05:33:58.924" v="202" actId="20577"/>
        <pc:sldMkLst>
          <pc:docMk/>
          <pc:sldMk cId="2114994057" sldId="688"/>
        </pc:sldMkLst>
        <pc:graphicFrameChg chg="modGraphic">
          <ac:chgData name="和田山 晃大 / WADAYAMA, Kodai" userId="d3168644-2fd2-4534-98f6-ee2acc7aad2b" providerId="ADAL" clId="{BADD98FA-4233-4B66-9ED4-33E17898E458}" dt="2023-09-08T05:33:58.924" v="202" actId="20577"/>
          <ac:graphicFrameMkLst>
            <pc:docMk/>
            <pc:sldMk cId="2114994057" sldId="688"/>
            <ac:graphicFrameMk id="4" creationId="{EE58EC9E-83C5-463A-97F8-6EBDAF6BD12D}"/>
          </ac:graphicFrameMkLst>
        </pc:graphicFrameChg>
      </pc:sldChg>
      <pc:sldChg chg="modSp mod">
        <pc:chgData name="和田山 晃大 / WADAYAMA, Kodai" userId="d3168644-2fd2-4534-98f6-ee2acc7aad2b" providerId="ADAL" clId="{BADD98FA-4233-4B66-9ED4-33E17898E458}" dt="2023-09-08T06:03:15.569" v="481" actId="20577"/>
        <pc:sldMkLst>
          <pc:docMk/>
          <pc:sldMk cId="3000141345" sldId="689"/>
        </pc:sldMkLst>
        <pc:spChg chg="mod">
          <ac:chgData name="和田山 晃大 / WADAYAMA, Kodai" userId="d3168644-2fd2-4534-98f6-ee2acc7aad2b" providerId="ADAL" clId="{BADD98FA-4233-4B66-9ED4-33E17898E458}" dt="2023-09-08T06:03:15.569" v="481" actId="20577"/>
          <ac:spMkLst>
            <pc:docMk/>
            <pc:sldMk cId="3000141345" sldId="689"/>
            <ac:spMk id="2" creationId="{DAF3FE67-C202-40D6-B5CC-DB4C0CE78F8E}"/>
          </ac:spMkLst>
        </pc:spChg>
        <pc:spChg chg="mod">
          <ac:chgData name="和田山 晃大 / WADAYAMA, Kodai" userId="d3168644-2fd2-4534-98f6-ee2acc7aad2b" providerId="ADAL" clId="{BADD98FA-4233-4B66-9ED4-33E17898E458}" dt="2023-09-08T02:48:00.672" v="10" actId="20577"/>
          <ac:spMkLst>
            <pc:docMk/>
            <pc:sldMk cId="3000141345" sldId="689"/>
            <ac:spMk id="3" creationId="{2883F50C-AF33-4DA3-ADA4-8DF421C89D53}"/>
          </ac:spMkLst>
        </pc:spChg>
      </pc:sldChg>
      <pc:sldChg chg="modSp mod">
        <pc:chgData name="和田山 晃大 / WADAYAMA, Kodai" userId="d3168644-2fd2-4534-98f6-ee2acc7aad2b" providerId="ADAL" clId="{BADD98FA-4233-4B66-9ED4-33E17898E458}" dt="2023-09-08T05:23:52.359" v="164" actId="20577"/>
        <pc:sldMkLst>
          <pc:docMk/>
          <pc:sldMk cId="2062098085" sldId="690"/>
        </pc:sldMkLst>
        <pc:spChg chg="mod">
          <ac:chgData name="和田山 晃大 / WADAYAMA, Kodai" userId="d3168644-2fd2-4534-98f6-ee2acc7aad2b" providerId="ADAL" clId="{BADD98FA-4233-4B66-9ED4-33E17898E458}" dt="2023-09-08T05:23:52.359" v="164" actId="20577"/>
          <ac:spMkLst>
            <pc:docMk/>
            <pc:sldMk cId="2062098085" sldId="690"/>
            <ac:spMk id="2" creationId="{EAD1BABE-58A7-47C5-AE73-66025BA029BD}"/>
          </ac:spMkLst>
        </pc:spChg>
      </pc:sldChg>
      <pc:sldChg chg="modSp mod">
        <pc:chgData name="和田山 晃大 / WADAYAMA, Kodai" userId="d3168644-2fd2-4534-98f6-ee2acc7aad2b" providerId="ADAL" clId="{BADD98FA-4233-4B66-9ED4-33E17898E458}" dt="2023-09-08T04:53:23.389" v="110" actId="207"/>
        <pc:sldMkLst>
          <pc:docMk/>
          <pc:sldMk cId="2786347638" sldId="695"/>
        </pc:sldMkLst>
        <pc:spChg chg="mod">
          <ac:chgData name="和田山 晃大 / WADAYAMA, Kodai" userId="d3168644-2fd2-4534-98f6-ee2acc7aad2b" providerId="ADAL" clId="{BADD98FA-4233-4B66-9ED4-33E17898E458}" dt="2023-09-08T04:53:23.389" v="110" actId="207"/>
          <ac:spMkLst>
            <pc:docMk/>
            <pc:sldMk cId="2786347638" sldId="695"/>
            <ac:spMk id="2" creationId="{EAD1BABE-58A7-47C5-AE73-66025BA029BD}"/>
          </ac:spMkLst>
        </pc:spChg>
      </pc:sldChg>
      <pc:sldChg chg="modSp mod">
        <pc:chgData name="和田山 晃大 / WADAYAMA, Kodai" userId="d3168644-2fd2-4534-98f6-ee2acc7aad2b" providerId="ADAL" clId="{BADD98FA-4233-4B66-9ED4-33E17898E458}" dt="2023-09-08T05:34:58.914" v="209" actId="20577"/>
        <pc:sldMkLst>
          <pc:docMk/>
          <pc:sldMk cId="1253471959" sldId="698"/>
        </pc:sldMkLst>
        <pc:spChg chg="mod">
          <ac:chgData name="和田山 晃大 / WADAYAMA, Kodai" userId="d3168644-2fd2-4534-98f6-ee2acc7aad2b" providerId="ADAL" clId="{BADD98FA-4233-4B66-9ED4-33E17898E458}" dt="2023-09-08T05:34:58.914" v="209" actId="20577"/>
          <ac:spMkLst>
            <pc:docMk/>
            <pc:sldMk cId="1253471959" sldId="698"/>
            <ac:spMk id="2" creationId="{009B015C-482D-4C51-AE4B-EB8A70630CE1}"/>
          </ac:spMkLst>
        </pc:spChg>
        <pc:spChg chg="mod">
          <ac:chgData name="和田山 晃大 / WADAYAMA, Kodai" userId="d3168644-2fd2-4534-98f6-ee2acc7aad2b" providerId="ADAL" clId="{BADD98FA-4233-4B66-9ED4-33E17898E458}" dt="2023-09-08T04:35:03.519" v="77" actId="1076"/>
          <ac:spMkLst>
            <pc:docMk/>
            <pc:sldMk cId="1253471959" sldId="698"/>
            <ac:spMk id="3" creationId="{9C0DFF77-AF61-4C6B-AC64-D5BC752C3D0F}"/>
          </ac:spMkLst>
        </pc:spChg>
        <pc:spChg chg="mod">
          <ac:chgData name="和田山 晃大 / WADAYAMA, Kodai" userId="d3168644-2fd2-4534-98f6-ee2acc7aad2b" providerId="ADAL" clId="{BADD98FA-4233-4B66-9ED4-33E17898E458}" dt="2023-09-08T04:51:38.721" v="104" actId="1076"/>
          <ac:spMkLst>
            <pc:docMk/>
            <pc:sldMk cId="1253471959" sldId="698"/>
            <ac:spMk id="15" creationId="{BA359E56-B1E3-4B41-A13C-60BF5C2D8A09}"/>
          </ac:spMkLst>
        </pc:spChg>
        <pc:spChg chg="mod">
          <ac:chgData name="和田山 晃大 / WADAYAMA, Kodai" userId="d3168644-2fd2-4534-98f6-ee2acc7aad2b" providerId="ADAL" clId="{BADD98FA-4233-4B66-9ED4-33E17898E458}" dt="2023-09-08T04:39:41.975" v="102" actId="14100"/>
          <ac:spMkLst>
            <pc:docMk/>
            <pc:sldMk cId="1253471959" sldId="698"/>
            <ac:spMk id="16" creationId="{D6618A01-7129-46EE-9C37-71C7B7E2B327}"/>
          </ac:spMkLst>
        </pc:spChg>
        <pc:spChg chg="mod">
          <ac:chgData name="和田山 晃大 / WADAYAMA, Kodai" userId="d3168644-2fd2-4534-98f6-ee2acc7aad2b" providerId="ADAL" clId="{BADD98FA-4233-4B66-9ED4-33E17898E458}" dt="2023-09-08T04:39:02.376" v="100" actId="1076"/>
          <ac:spMkLst>
            <pc:docMk/>
            <pc:sldMk cId="1253471959" sldId="698"/>
            <ac:spMk id="19" creationId="{44D858C9-F9AC-43FC-95DC-E8C4C9FB89A8}"/>
          </ac:spMkLst>
        </pc:spChg>
        <pc:spChg chg="mod">
          <ac:chgData name="和田山 晃大 / WADAYAMA, Kodai" userId="d3168644-2fd2-4534-98f6-ee2acc7aad2b" providerId="ADAL" clId="{BADD98FA-4233-4B66-9ED4-33E17898E458}" dt="2023-09-08T04:35:12.092" v="79" actId="1076"/>
          <ac:spMkLst>
            <pc:docMk/>
            <pc:sldMk cId="1253471959" sldId="698"/>
            <ac:spMk id="20" creationId="{7740177C-ECD8-49BB-B973-88A5E810D140}"/>
          </ac:spMkLst>
        </pc:spChg>
        <pc:spChg chg="mod">
          <ac:chgData name="和田山 晃大 / WADAYAMA, Kodai" userId="d3168644-2fd2-4534-98f6-ee2acc7aad2b" providerId="ADAL" clId="{BADD98FA-4233-4B66-9ED4-33E17898E458}" dt="2023-09-08T04:35:08.533" v="78" actId="1076"/>
          <ac:spMkLst>
            <pc:docMk/>
            <pc:sldMk cId="1253471959" sldId="698"/>
            <ac:spMk id="21" creationId="{034A0273-4034-4177-A5D5-223D263C5747}"/>
          </ac:spMkLst>
        </pc:spChg>
      </pc:sldChg>
      <pc:sldChg chg="addSp modSp mod">
        <pc:chgData name="和田山 晃大 / WADAYAMA, Kodai" userId="d3168644-2fd2-4534-98f6-ee2acc7aad2b" providerId="ADAL" clId="{BADD98FA-4233-4B66-9ED4-33E17898E458}" dt="2023-09-08T06:13:46.501" v="511" actId="20577"/>
        <pc:sldMkLst>
          <pc:docMk/>
          <pc:sldMk cId="4153544245" sldId="699"/>
        </pc:sldMkLst>
        <pc:spChg chg="mod">
          <ac:chgData name="和田山 晃大 / WADAYAMA, Kodai" userId="d3168644-2fd2-4534-98f6-ee2acc7aad2b" providerId="ADAL" clId="{BADD98FA-4233-4B66-9ED4-33E17898E458}" dt="2023-09-08T04:36:00.210" v="86" actId="1076"/>
          <ac:spMkLst>
            <pc:docMk/>
            <pc:sldMk cId="4153544245" sldId="699"/>
            <ac:spMk id="9" creationId="{9AAA0EDC-F71A-4EFE-AA15-B45FE899E425}"/>
          </ac:spMkLst>
        </pc:spChg>
        <pc:spChg chg="mod">
          <ac:chgData name="和田山 晃大 / WADAYAMA, Kodai" userId="d3168644-2fd2-4534-98f6-ee2acc7aad2b" providerId="ADAL" clId="{BADD98FA-4233-4B66-9ED4-33E17898E458}" dt="2023-09-08T04:35:57.256" v="85" actId="1076"/>
          <ac:spMkLst>
            <pc:docMk/>
            <pc:sldMk cId="4153544245" sldId="699"/>
            <ac:spMk id="10" creationId="{CFA3155F-6275-4623-BE32-37A210491937}"/>
          </ac:spMkLst>
        </pc:spChg>
        <pc:spChg chg="mod">
          <ac:chgData name="和田山 晃大 / WADAYAMA, Kodai" userId="d3168644-2fd2-4534-98f6-ee2acc7aad2b" providerId="ADAL" clId="{BADD98FA-4233-4B66-9ED4-33E17898E458}" dt="2023-09-08T04:52:41.009" v="105" actId="14100"/>
          <ac:spMkLst>
            <pc:docMk/>
            <pc:sldMk cId="4153544245" sldId="699"/>
            <ac:spMk id="11" creationId="{EFB8F7FF-9EDE-4F29-A005-58955219704F}"/>
          </ac:spMkLst>
        </pc:spChg>
        <pc:spChg chg="mod">
          <ac:chgData name="和田山 晃大 / WADAYAMA, Kodai" userId="d3168644-2fd2-4534-98f6-ee2acc7aad2b" providerId="ADAL" clId="{BADD98FA-4233-4B66-9ED4-33E17898E458}" dt="2023-09-08T04:36:06.220" v="88" actId="1076"/>
          <ac:spMkLst>
            <pc:docMk/>
            <pc:sldMk cId="4153544245" sldId="699"/>
            <ac:spMk id="13" creationId="{72BEB6E1-7A98-4AB5-B29B-840C9105D769}"/>
          </ac:spMkLst>
        </pc:spChg>
        <pc:spChg chg="mod">
          <ac:chgData name="和田山 晃大 / WADAYAMA, Kodai" userId="d3168644-2fd2-4534-98f6-ee2acc7aad2b" providerId="ADAL" clId="{BADD98FA-4233-4B66-9ED4-33E17898E458}" dt="2023-09-08T05:07:46.342" v="158" actId="14100"/>
          <ac:spMkLst>
            <pc:docMk/>
            <pc:sldMk cId="4153544245" sldId="699"/>
            <ac:spMk id="14" creationId="{8300450E-EBFA-414A-A6F6-03110C7C49DE}"/>
          </ac:spMkLst>
        </pc:spChg>
        <pc:spChg chg="mod">
          <ac:chgData name="和田山 晃大 / WADAYAMA, Kodai" userId="d3168644-2fd2-4534-98f6-ee2acc7aad2b" providerId="ADAL" clId="{BADD98FA-4233-4B66-9ED4-33E17898E458}" dt="2023-09-08T04:35:57.256" v="85" actId="1076"/>
          <ac:spMkLst>
            <pc:docMk/>
            <pc:sldMk cId="4153544245" sldId="699"/>
            <ac:spMk id="15" creationId="{595BEFF3-4174-4E18-A2E9-648520AB1FB9}"/>
          </ac:spMkLst>
        </pc:spChg>
        <pc:spChg chg="mod">
          <ac:chgData name="和田山 晃大 / WADAYAMA, Kodai" userId="d3168644-2fd2-4534-98f6-ee2acc7aad2b" providerId="ADAL" clId="{BADD98FA-4233-4B66-9ED4-33E17898E458}" dt="2023-09-08T04:36:02.529" v="87" actId="1076"/>
          <ac:spMkLst>
            <pc:docMk/>
            <pc:sldMk cId="4153544245" sldId="699"/>
            <ac:spMk id="16" creationId="{94E14F58-6BE3-4753-BFEF-D2C3B34379CA}"/>
          </ac:spMkLst>
        </pc:spChg>
        <pc:spChg chg="mod">
          <ac:chgData name="和田山 晃大 / WADAYAMA, Kodai" userId="d3168644-2fd2-4534-98f6-ee2acc7aad2b" providerId="ADAL" clId="{BADD98FA-4233-4B66-9ED4-33E17898E458}" dt="2023-09-08T04:35:57.256" v="85" actId="1076"/>
          <ac:spMkLst>
            <pc:docMk/>
            <pc:sldMk cId="4153544245" sldId="699"/>
            <ac:spMk id="17" creationId="{C93D33D7-47E7-4345-92E2-2FA219FEA8E2}"/>
          </ac:spMkLst>
        </pc:spChg>
        <pc:spChg chg="mod">
          <ac:chgData name="和田山 晃大 / WADAYAMA, Kodai" userId="d3168644-2fd2-4534-98f6-ee2acc7aad2b" providerId="ADAL" clId="{BADD98FA-4233-4B66-9ED4-33E17898E458}" dt="2023-09-08T04:35:57.256" v="85" actId="1076"/>
          <ac:spMkLst>
            <pc:docMk/>
            <pc:sldMk cId="4153544245" sldId="699"/>
            <ac:spMk id="18" creationId="{29F7FE86-D0A9-40FC-9907-EBA5FBE93701}"/>
          </ac:spMkLst>
        </pc:spChg>
        <pc:spChg chg="mod">
          <ac:chgData name="和田山 晃大 / WADAYAMA, Kodai" userId="d3168644-2fd2-4534-98f6-ee2acc7aad2b" providerId="ADAL" clId="{BADD98FA-4233-4B66-9ED4-33E17898E458}" dt="2023-09-08T06:13:46.501" v="511" actId="20577"/>
          <ac:spMkLst>
            <pc:docMk/>
            <pc:sldMk cId="4153544245" sldId="699"/>
            <ac:spMk id="19" creationId="{8F918F5F-9958-42E3-951D-50212BE90AEF}"/>
          </ac:spMkLst>
        </pc:spChg>
        <pc:spChg chg="add mod">
          <ac:chgData name="和田山 晃大 / WADAYAMA, Kodai" userId="d3168644-2fd2-4534-98f6-ee2acc7aad2b" providerId="ADAL" clId="{BADD98FA-4233-4B66-9ED4-33E17898E458}" dt="2023-09-08T04:36:31.018" v="92" actId="1076"/>
          <ac:spMkLst>
            <pc:docMk/>
            <pc:sldMk cId="4153544245" sldId="699"/>
            <ac:spMk id="20" creationId="{8F8967EB-345D-4F54-8063-271213A66056}"/>
          </ac:spMkLst>
        </pc:spChg>
        <pc:spChg chg="add mod">
          <ac:chgData name="和田山 晃大 / WADAYAMA, Kodai" userId="d3168644-2fd2-4534-98f6-ee2acc7aad2b" providerId="ADAL" clId="{BADD98FA-4233-4B66-9ED4-33E17898E458}" dt="2023-09-08T04:36:37.192" v="96" actId="20577"/>
          <ac:spMkLst>
            <pc:docMk/>
            <pc:sldMk cId="4153544245" sldId="699"/>
            <ac:spMk id="21" creationId="{4D953834-7FCE-42B1-9B23-4E98ABCB4C13}"/>
          </ac:spMkLst>
        </pc:spChg>
        <pc:picChg chg="mod">
          <ac:chgData name="和田山 晃大 / WADAYAMA, Kodai" userId="d3168644-2fd2-4534-98f6-ee2acc7aad2b" providerId="ADAL" clId="{BADD98FA-4233-4B66-9ED4-33E17898E458}" dt="2023-09-08T04:35:57.256" v="85" actId="1076"/>
          <ac:picMkLst>
            <pc:docMk/>
            <pc:sldMk cId="4153544245" sldId="699"/>
            <ac:picMk id="3" creationId="{F24AB183-AE2C-4F3C-948F-E52FB31100B8}"/>
          </ac:picMkLst>
        </pc:picChg>
      </pc:sldChg>
      <pc:sldChg chg="ord">
        <pc:chgData name="和田山 晃大 / WADAYAMA, Kodai" userId="d3168644-2fd2-4534-98f6-ee2acc7aad2b" providerId="ADAL" clId="{BADD98FA-4233-4B66-9ED4-33E17898E458}" dt="2023-09-08T05:24:10.100" v="166"/>
        <pc:sldMkLst>
          <pc:docMk/>
          <pc:sldMk cId="3350514143" sldId="700"/>
        </pc:sldMkLst>
      </pc:sldChg>
      <pc:sldChg chg="addSp delSp modSp mod">
        <pc:chgData name="和田山 晃大 / WADAYAMA, Kodai" userId="d3168644-2fd2-4534-98f6-ee2acc7aad2b" providerId="ADAL" clId="{BADD98FA-4233-4B66-9ED4-33E17898E458}" dt="2023-09-08T06:47:23.914" v="633" actId="14100"/>
        <pc:sldMkLst>
          <pc:docMk/>
          <pc:sldMk cId="3665213234" sldId="705"/>
        </pc:sldMkLst>
        <pc:spChg chg="add del mod">
          <ac:chgData name="和田山 晃大 / WADAYAMA, Kodai" userId="d3168644-2fd2-4534-98f6-ee2acc7aad2b" providerId="ADAL" clId="{BADD98FA-4233-4B66-9ED4-33E17898E458}" dt="2023-09-08T06:45:41.543" v="620" actId="478"/>
          <ac:spMkLst>
            <pc:docMk/>
            <pc:sldMk cId="3665213234" sldId="705"/>
            <ac:spMk id="3" creationId="{A1DE3B42-DEEE-4404-A989-CC74347F3B9A}"/>
          </ac:spMkLst>
        </pc:spChg>
        <pc:graphicFrameChg chg="add mod">
          <ac:chgData name="和田山 晃大 / WADAYAMA, Kodai" userId="d3168644-2fd2-4534-98f6-ee2acc7aad2b" providerId="ADAL" clId="{BADD98FA-4233-4B66-9ED4-33E17898E458}" dt="2023-09-08T06:47:23.914" v="633" actId="14100"/>
          <ac:graphicFrameMkLst>
            <pc:docMk/>
            <pc:sldMk cId="3665213234" sldId="705"/>
            <ac:graphicFrameMk id="6" creationId="{27F2F3B7-303A-46C4-BDC9-2F6FB5202769}"/>
          </ac:graphicFrameMkLst>
        </pc:graphicFrameChg>
        <pc:picChg chg="del">
          <ac:chgData name="和田山 晃大 / WADAYAMA, Kodai" userId="d3168644-2fd2-4534-98f6-ee2acc7aad2b" providerId="ADAL" clId="{BADD98FA-4233-4B66-9ED4-33E17898E458}" dt="2023-09-08T06:45:24.782" v="617" actId="478"/>
          <ac:picMkLst>
            <pc:docMk/>
            <pc:sldMk cId="3665213234" sldId="705"/>
            <ac:picMk id="4" creationId="{E3CF5E06-592B-4576-B827-D64BA1735BE0}"/>
          </ac:picMkLst>
        </pc:picChg>
      </pc:sldChg>
      <pc:sldChg chg="addSp delSp modSp mod">
        <pc:chgData name="和田山 晃大 / WADAYAMA, Kodai" userId="d3168644-2fd2-4534-98f6-ee2acc7aad2b" providerId="ADAL" clId="{BADD98FA-4233-4B66-9ED4-33E17898E458}" dt="2023-09-08T06:48:40.206" v="644" actId="1076"/>
        <pc:sldMkLst>
          <pc:docMk/>
          <pc:sldMk cId="3642019378" sldId="708"/>
        </pc:sldMkLst>
        <pc:spChg chg="add del mod">
          <ac:chgData name="和田山 晃大 / WADAYAMA, Kodai" userId="d3168644-2fd2-4534-98f6-ee2acc7aad2b" providerId="ADAL" clId="{BADD98FA-4233-4B66-9ED4-33E17898E458}" dt="2023-09-08T06:47:48.036" v="636" actId="478"/>
          <ac:spMkLst>
            <pc:docMk/>
            <pc:sldMk cId="3642019378" sldId="708"/>
            <ac:spMk id="3" creationId="{B92E92A5-0071-498D-B66C-A5C9B6ADA50B}"/>
          </ac:spMkLst>
        </pc:spChg>
        <pc:graphicFrameChg chg="add mod">
          <ac:chgData name="和田山 晃大 / WADAYAMA, Kodai" userId="d3168644-2fd2-4534-98f6-ee2acc7aad2b" providerId="ADAL" clId="{BADD98FA-4233-4B66-9ED4-33E17898E458}" dt="2023-09-08T06:48:40.206" v="644" actId="1076"/>
          <ac:graphicFrameMkLst>
            <pc:docMk/>
            <pc:sldMk cId="3642019378" sldId="708"/>
            <ac:graphicFrameMk id="7" creationId="{8220980B-08CD-4A59-B958-B20087E88356}"/>
          </ac:graphicFrameMkLst>
        </pc:graphicFrameChg>
        <pc:picChg chg="del">
          <ac:chgData name="和田山 晃大 / WADAYAMA, Kodai" userId="d3168644-2fd2-4534-98f6-ee2acc7aad2b" providerId="ADAL" clId="{BADD98FA-4233-4B66-9ED4-33E17898E458}" dt="2023-09-08T06:47:44.888" v="635" actId="478"/>
          <ac:picMkLst>
            <pc:docMk/>
            <pc:sldMk cId="3642019378" sldId="708"/>
            <ac:picMk id="6" creationId="{0278099F-6AB1-4558-B221-26B7140FAE4A}"/>
          </ac:picMkLst>
        </pc:picChg>
      </pc:sldChg>
      <pc:sldChg chg="addSp delSp modSp mod">
        <pc:chgData name="和田山 晃大 / WADAYAMA, Kodai" userId="d3168644-2fd2-4534-98f6-ee2acc7aad2b" providerId="ADAL" clId="{BADD98FA-4233-4B66-9ED4-33E17898E458}" dt="2023-09-08T06:47:30.049" v="634" actId="14100"/>
        <pc:sldMkLst>
          <pc:docMk/>
          <pc:sldMk cId="827793321" sldId="709"/>
        </pc:sldMkLst>
        <pc:graphicFrameChg chg="add mod">
          <ac:chgData name="和田山 晃大 / WADAYAMA, Kodai" userId="d3168644-2fd2-4534-98f6-ee2acc7aad2b" providerId="ADAL" clId="{BADD98FA-4233-4B66-9ED4-33E17898E458}" dt="2023-09-08T06:44:05.086" v="607"/>
          <ac:graphicFrameMkLst>
            <pc:docMk/>
            <pc:sldMk cId="827793321" sldId="709"/>
            <ac:graphicFrameMk id="6" creationId="{BBB056A4-7694-4217-A59D-761B7193384D}"/>
          </ac:graphicFrameMkLst>
        </pc:graphicFrameChg>
        <pc:graphicFrameChg chg="add mod">
          <ac:chgData name="和田山 晃大 / WADAYAMA, Kodai" userId="d3168644-2fd2-4534-98f6-ee2acc7aad2b" providerId="ADAL" clId="{BADD98FA-4233-4B66-9ED4-33E17898E458}" dt="2023-09-08T06:47:30.049" v="634" actId="14100"/>
          <ac:graphicFrameMkLst>
            <pc:docMk/>
            <pc:sldMk cId="827793321" sldId="709"/>
            <ac:graphicFrameMk id="8" creationId="{BBB056A4-7694-4217-A59D-761B7193384D}"/>
          </ac:graphicFrameMkLst>
        </pc:graphicFrameChg>
        <pc:picChg chg="del">
          <ac:chgData name="和田山 晃大 / WADAYAMA, Kodai" userId="d3168644-2fd2-4534-98f6-ee2acc7aad2b" providerId="ADAL" clId="{BADD98FA-4233-4B66-9ED4-33E17898E458}" dt="2023-09-08T06:44:03.088" v="604" actId="478"/>
          <ac:picMkLst>
            <pc:docMk/>
            <pc:sldMk cId="827793321" sldId="709"/>
            <ac:picMk id="7" creationId="{CDEE22F3-50D4-4D55-8C15-7BA00D2B7A1F}"/>
          </ac:picMkLst>
        </pc:picChg>
      </pc:sldChg>
      <pc:sldChg chg="addSp delSp modSp mod">
        <pc:chgData name="和田山 晃大 / WADAYAMA, Kodai" userId="d3168644-2fd2-4534-98f6-ee2acc7aad2b" providerId="ADAL" clId="{BADD98FA-4233-4B66-9ED4-33E17898E458}" dt="2023-09-08T06:45:05.824" v="616" actId="14100"/>
        <pc:sldMkLst>
          <pc:docMk/>
          <pc:sldMk cId="2327447793" sldId="710"/>
        </pc:sldMkLst>
        <pc:spChg chg="mod">
          <ac:chgData name="和田山 晃大 / WADAYAMA, Kodai" userId="d3168644-2fd2-4534-98f6-ee2acc7aad2b" providerId="ADAL" clId="{BADD98FA-4233-4B66-9ED4-33E17898E458}" dt="2023-09-08T05:21:29.131" v="160" actId="207"/>
          <ac:spMkLst>
            <pc:docMk/>
            <pc:sldMk cId="2327447793" sldId="710"/>
            <ac:spMk id="5" creationId="{561023A0-8D9B-4A52-B3EC-B7739A19B693}"/>
          </ac:spMkLst>
        </pc:spChg>
        <pc:graphicFrameChg chg="add mod">
          <ac:chgData name="和田山 晃大 / WADAYAMA, Kodai" userId="d3168644-2fd2-4534-98f6-ee2acc7aad2b" providerId="ADAL" clId="{BADD98FA-4233-4B66-9ED4-33E17898E458}" dt="2023-09-08T06:42:02.374" v="591"/>
          <ac:graphicFrameMkLst>
            <pc:docMk/>
            <pc:sldMk cId="2327447793" sldId="710"/>
            <ac:graphicFrameMk id="6" creationId="{F3136A4A-851B-4572-B2AD-63A4B6F50166}"/>
          </ac:graphicFrameMkLst>
        </pc:graphicFrameChg>
        <pc:graphicFrameChg chg="add mod">
          <ac:chgData name="和田山 晃大 / WADAYAMA, Kodai" userId="d3168644-2fd2-4534-98f6-ee2acc7aad2b" providerId="ADAL" clId="{BADD98FA-4233-4B66-9ED4-33E17898E458}" dt="2023-09-08T06:45:05.824" v="616" actId="14100"/>
          <ac:graphicFrameMkLst>
            <pc:docMk/>
            <pc:sldMk cId="2327447793" sldId="710"/>
            <ac:graphicFrameMk id="7" creationId="{F3136A4A-851B-4572-B2AD-63A4B6F50166}"/>
          </ac:graphicFrameMkLst>
        </pc:graphicFrameChg>
        <pc:picChg chg="del">
          <ac:chgData name="和田山 晃大 / WADAYAMA, Kodai" userId="d3168644-2fd2-4534-98f6-ee2acc7aad2b" providerId="ADAL" clId="{BADD98FA-4233-4B66-9ED4-33E17898E458}" dt="2023-09-08T06:41:59.270" v="588" actId="478"/>
          <ac:picMkLst>
            <pc:docMk/>
            <pc:sldMk cId="2327447793" sldId="710"/>
            <ac:picMk id="4" creationId="{3B85614D-E444-43D4-8420-11EE54801421}"/>
          </ac:picMkLst>
        </pc:picChg>
      </pc:sldChg>
      <pc:sldChg chg="addSp modSp mod">
        <pc:chgData name="和田山 晃大 / WADAYAMA, Kodai" userId="d3168644-2fd2-4534-98f6-ee2acc7aad2b" providerId="ADAL" clId="{BADD98FA-4233-4B66-9ED4-33E17898E458}" dt="2023-09-08T06:15:40.092" v="552" actId="20577"/>
        <pc:sldMkLst>
          <pc:docMk/>
          <pc:sldMk cId="2213387078" sldId="713"/>
        </pc:sldMkLst>
        <pc:spChg chg="mod">
          <ac:chgData name="和田山 晃大 / WADAYAMA, Kodai" userId="d3168644-2fd2-4534-98f6-ee2acc7aad2b" providerId="ADAL" clId="{BADD98FA-4233-4B66-9ED4-33E17898E458}" dt="2023-09-08T06:15:40.092" v="552" actId="20577"/>
          <ac:spMkLst>
            <pc:docMk/>
            <pc:sldMk cId="2213387078" sldId="713"/>
            <ac:spMk id="9" creationId="{9AAA0EDC-F71A-4EFE-AA15-B45FE899E425}"/>
          </ac:spMkLst>
        </pc:spChg>
        <pc:spChg chg="add mod">
          <ac:chgData name="和田山 晃大 / WADAYAMA, Kodai" userId="d3168644-2fd2-4534-98f6-ee2acc7aad2b" providerId="ADAL" clId="{BADD98FA-4233-4B66-9ED4-33E17898E458}" dt="2023-09-08T04:52:59.107" v="108" actId="1076"/>
          <ac:spMkLst>
            <pc:docMk/>
            <pc:sldMk cId="2213387078" sldId="713"/>
            <ac:spMk id="13" creationId="{1A9FC30C-D229-4796-B876-AB7AC5808B40}"/>
          </ac:spMkLst>
        </pc:spChg>
        <pc:spChg chg="mod">
          <ac:chgData name="和田山 晃大 / WADAYAMA, Kodai" userId="d3168644-2fd2-4534-98f6-ee2acc7aad2b" providerId="ADAL" clId="{BADD98FA-4233-4B66-9ED4-33E17898E458}" dt="2023-09-08T04:35:26.763" v="81" actId="1076"/>
          <ac:spMkLst>
            <pc:docMk/>
            <pc:sldMk cId="2213387078" sldId="713"/>
            <ac:spMk id="16" creationId="{3BB2C09F-5E84-4795-BC72-786DB92CA982}"/>
          </ac:spMkLst>
        </pc:spChg>
        <pc:spChg chg="mod">
          <ac:chgData name="和田山 晃大 / WADAYAMA, Kodai" userId="d3168644-2fd2-4534-98f6-ee2acc7aad2b" providerId="ADAL" clId="{BADD98FA-4233-4B66-9ED4-33E17898E458}" dt="2023-09-08T04:52:44.953" v="106" actId="14100"/>
          <ac:spMkLst>
            <pc:docMk/>
            <pc:sldMk cId="2213387078" sldId="713"/>
            <ac:spMk id="19" creationId="{298C76FA-0AD6-4C1C-9B92-09F7620AA44B}"/>
          </ac:spMkLst>
        </pc:spChg>
        <pc:spChg chg="add mod">
          <ac:chgData name="和田山 晃大 / WADAYAMA, Kodai" userId="d3168644-2fd2-4534-98f6-ee2acc7aad2b" providerId="ADAL" clId="{BADD98FA-4233-4B66-9ED4-33E17898E458}" dt="2023-09-08T04:52:59.107" v="108" actId="1076"/>
          <ac:spMkLst>
            <pc:docMk/>
            <pc:sldMk cId="2213387078" sldId="713"/>
            <ac:spMk id="23" creationId="{C8FF2DF1-145B-48EB-BAD9-1DB73640DB6B}"/>
          </ac:spMkLst>
        </pc:spChg>
      </pc:sldChg>
      <pc:sldChg chg="modSp mod">
        <pc:chgData name="和田山 晃大 / WADAYAMA, Kodai" userId="d3168644-2fd2-4534-98f6-ee2acc7aad2b" providerId="ADAL" clId="{BADD98FA-4233-4B66-9ED4-33E17898E458}" dt="2023-09-08T06:22:45.708" v="574" actId="1076"/>
        <pc:sldMkLst>
          <pc:docMk/>
          <pc:sldMk cId="2554247107" sldId="715"/>
        </pc:sldMkLst>
        <pc:spChg chg="mod">
          <ac:chgData name="和田山 晃大 / WADAYAMA, Kodai" userId="d3168644-2fd2-4534-98f6-ee2acc7aad2b" providerId="ADAL" clId="{BADD98FA-4233-4B66-9ED4-33E17898E458}" dt="2023-09-08T06:21:19.397" v="553" actId="6549"/>
          <ac:spMkLst>
            <pc:docMk/>
            <pc:sldMk cId="2554247107" sldId="715"/>
            <ac:spMk id="5" creationId="{42013265-4CCD-4402-8266-E9280779341F}"/>
          </ac:spMkLst>
        </pc:spChg>
        <pc:graphicFrameChg chg="mod modGraphic">
          <ac:chgData name="和田山 晃大 / WADAYAMA, Kodai" userId="d3168644-2fd2-4534-98f6-ee2acc7aad2b" providerId="ADAL" clId="{BADD98FA-4233-4B66-9ED4-33E17898E458}" dt="2023-09-08T06:22:45.708" v="574" actId="1076"/>
          <ac:graphicFrameMkLst>
            <pc:docMk/>
            <pc:sldMk cId="2554247107" sldId="715"/>
            <ac:graphicFrameMk id="4" creationId="{534CD4E6-D9C4-4DF8-B84F-918DF8EA6FC8}"/>
          </ac:graphicFrameMkLst>
        </pc:graphicFrameChg>
      </pc:sldChg>
      <pc:sldChg chg="modSp mod">
        <pc:chgData name="和田山 晃大 / WADAYAMA, Kodai" userId="d3168644-2fd2-4534-98f6-ee2acc7aad2b" providerId="ADAL" clId="{BADD98FA-4233-4B66-9ED4-33E17898E458}" dt="2023-09-08T06:12:11.825" v="510" actId="20577"/>
        <pc:sldMkLst>
          <pc:docMk/>
          <pc:sldMk cId="823824975" sldId="716"/>
        </pc:sldMkLst>
        <pc:graphicFrameChg chg="modGraphic">
          <ac:chgData name="和田山 晃大 / WADAYAMA, Kodai" userId="d3168644-2fd2-4534-98f6-ee2acc7aad2b" providerId="ADAL" clId="{BADD98FA-4233-4B66-9ED4-33E17898E458}" dt="2023-09-08T06:12:11.825" v="510" actId="20577"/>
          <ac:graphicFrameMkLst>
            <pc:docMk/>
            <pc:sldMk cId="823824975" sldId="716"/>
            <ac:graphicFrameMk id="4" creationId="{4F57D7C3-CC98-4B85-9882-E2DC70C9E548}"/>
          </ac:graphicFrameMkLst>
        </pc:graphicFrameChg>
      </pc:sldChg>
      <pc:sldChg chg="modSp mod">
        <pc:chgData name="和田山 晃大 / WADAYAMA, Kodai" userId="d3168644-2fd2-4534-98f6-ee2acc7aad2b" providerId="ADAL" clId="{BADD98FA-4233-4B66-9ED4-33E17898E458}" dt="2023-09-08T01:24:25.277" v="0" actId="207"/>
        <pc:sldMkLst>
          <pc:docMk/>
          <pc:sldMk cId="20979341" sldId="721"/>
        </pc:sldMkLst>
        <pc:spChg chg="mod">
          <ac:chgData name="和田山 晃大 / WADAYAMA, Kodai" userId="d3168644-2fd2-4534-98f6-ee2acc7aad2b" providerId="ADAL" clId="{BADD98FA-4233-4B66-9ED4-33E17898E458}" dt="2023-09-08T01:24:25.277" v="0" actId="207"/>
          <ac:spMkLst>
            <pc:docMk/>
            <pc:sldMk cId="20979341" sldId="721"/>
            <ac:spMk id="9" creationId="{BB16958E-279F-46C0-9405-A625040C419A}"/>
          </ac:spMkLst>
        </pc:spChg>
      </pc:sldChg>
    </pc:docChg>
  </pc:docChgLst>
  <pc:docChgLst>
    <pc:chgData name="和田山 晃大 / WADAYAMA, Kodai" userId="d3168644-2fd2-4534-98f6-ee2acc7aad2b" providerId="ADAL" clId="{F4C22544-863A-48B4-BAA3-B29E42DD961A}"/>
    <pc:docChg chg="modSld">
      <pc:chgData name="和田山 晃大 / WADAYAMA, Kodai" userId="d3168644-2fd2-4534-98f6-ee2acc7aad2b" providerId="ADAL" clId="{F4C22544-863A-48B4-BAA3-B29E42DD961A}" dt="2023-09-08T08:05:41.040" v="0" actId="1076"/>
      <pc:docMkLst>
        <pc:docMk/>
      </pc:docMkLst>
      <pc:sldChg chg="modSp mod">
        <pc:chgData name="和田山 晃大 / WADAYAMA, Kodai" userId="d3168644-2fd2-4534-98f6-ee2acc7aad2b" providerId="ADAL" clId="{F4C22544-863A-48B4-BAA3-B29E42DD961A}" dt="2023-09-08T08:05:41.040" v="0" actId="1076"/>
        <pc:sldMkLst>
          <pc:docMk/>
          <pc:sldMk cId="2213387078" sldId="713"/>
        </pc:sldMkLst>
        <pc:spChg chg="mod">
          <ac:chgData name="和田山 晃大 / WADAYAMA, Kodai" userId="d3168644-2fd2-4534-98f6-ee2acc7aad2b" providerId="ADAL" clId="{F4C22544-863A-48B4-BAA3-B29E42DD961A}" dt="2023-09-08T08:05:41.040" v="0" actId="1076"/>
          <ac:spMkLst>
            <pc:docMk/>
            <pc:sldMk cId="2213387078" sldId="713"/>
            <ac:spMk id="16" creationId="{3BB2C09F-5E84-4795-BC72-786DB92CA982}"/>
          </ac:spMkLst>
        </pc:spChg>
      </pc:sldChg>
    </pc:docChg>
  </pc:docChgLst>
  <pc:docChgLst>
    <pc:chgData name="小城 烈 / KOJO, Retsu" userId="f853dc08-3230-4499-be6a-54d08603c680" providerId="ADAL" clId="{FDCC29A6-2808-4D00-A589-5126BBAA53DF}"/>
    <pc:docChg chg="undo custSel modSld">
      <pc:chgData name="小城 烈 / KOJO, Retsu" userId="f853dc08-3230-4499-be6a-54d08603c680" providerId="ADAL" clId="{FDCC29A6-2808-4D00-A589-5126BBAA53DF}" dt="2023-09-07T02:51:05.470" v="263" actId="1076"/>
      <pc:docMkLst>
        <pc:docMk/>
      </pc:docMkLst>
      <pc:sldChg chg="modSp mod">
        <pc:chgData name="小城 烈 / KOJO, Retsu" userId="f853dc08-3230-4499-be6a-54d08603c680" providerId="ADAL" clId="{FDCC29A6-2808-4D00-A589-5126BBAA53DF}" dt="2023-09-07T02:51:05.470" v="263" actId="1076"/>
        <pc:sldMkLst>
          <pc:docMk/>
          <pc:sldMk cId="2499111472" sldId="655"/>
        </pc:sldMkLst>
        <pc:spChg chg="mod">
          <ac:chgData name="小城 烈 / KOJO, Retsu" userId="f853dc08-3230-4499-be6a-54d08603c680" providerId="ADAL" clId="{FDCC29A6-2808-4D00-A589-5126BBAA53DF}" dt="2023-09-07T02:51:05.470" v="263" actId="1076"/>
          <ac:spMkLst>
            <pc:docMk/>
            <pc:sldMk cId="2499111472" sldId="655"/>
            <ac:spMk id="3" creationId="{C498D9B1-A6F7-429B-8E49-AFD82ECFC3D9}"/>
          </ac:spMkLst>
        </pc:spChg>
      </pc:sldChg>
      <pc:sldChg chg="modSp mod">
        <pc:chgData name="小城 烈 / KOJO, Retsu" userId="f853dc08-3230-4499-be6a-54d08603c680" providerId="ADAL" clId="{FDCC29A6-2808-4D00-A589-5126BBAA53DF}" dt="2023-09-07T02:27:37.373" v="3" actId="207"/>
        <pc:sldMkLst>
          <pc:docMk/>
          <pc:sldMk cId="2002075494" sldId="660"/>
        </pc:sldMkLst>
        <pc:spChg chg="mod">
          <ac:chgData name="小城 烈 / KOJO, Retsu" userId="f853dc08-3230-4499-be6a-54d08603c680" providerId="ADAL" clId="{FDCC29A6-2808-4D00-A589-5126BBAA53DF}" dt="2023-09-07T02:27:37.373" v="3" actId="207"/>
          <ac:spMkLst>
            <pc:docMk/>
            <pc:sldMk cId="2002075494" sldId="660"/>
            <ac:spMk id="5" creationId="{625C16D9-9F25-4A2C-A1A5-39EC90227125}"/>
          </ac:spMkLst>
        </pc:spChg>
        <pc:spChg chg="mod">
          <ac:chgData name="小城 烈 / KOJO, Retsu" userId="f853dc08-3230-4499-be6a-54d08603c680" providerId="ADAL" clId="{FDCC29A6-2808-4D00-A589-5126BBAA53DF}" dt="2023-09-07T02:27:34.960" v="2" actId="207"/>
          <ac:spMkLst>
            <pc:docMk/>
            <pc:sldMk cId="2002075494" sldId="660"/>
            <ac:spMk id="16" creationId="{E1CEBC0B-04F7-48B5-943E-851ECF5F0A02}"/>
          </ac:spMkLst>
        </pc:spChg>
      </pc:sldChg>
      <pc:sldChg chg="modSp mod">
        <pc:chgData name="小城 烈 / KOJO, Retsu" userId="f853dc08-3230-4499-be6a-54d08603c680" providerId="ADAL" clId="{FDCC29A6-2808-4D00-A589-5126BBAA53DF}" dt="2023-09-07T02:27:21.896" v="0" actId="207"/>
        <pc:sldMkLst>
          <pc:docMk/>
          <pc:sldMk cId="2171999592" sldId="675"/>
        </pc:sldMkLst>
        <pc:spChg chg="mod">
          <ac:chgData name="小城 烈 / KOJO, Retsu" userId="f853dc08-3230-4499-be6a-54d08603c680" providerId="ADAL" clId="{FDCC29A6-2808-4D00-A589-5126BBAA53DF}" dt="2023-09-07T02:27:21.896" v="0" actId="207"/>
          <ac:spMkLst>
            <pc:docMk/>
            <pc:sldMk cId="2171999592" sldId="675"/>
            <ac:spMk id="3" creationId="{5C5711C8-2785-4916-9114-2BDDBAF37355}"/>
          </ac:spMkLst>
        </pc:spChg>
      </pc:sldChg>
      <pc:sldChg chg="modSp mod">
        <pc:chgData name="小城 烈 / KOJO, Retsu" userId="f853dc08-3230-4499-be6a-54d08603c680" providerId="ADAL" clId="{FDCC29A6-2808-4D00-A589-5126BBAA53DF}" dt="2023-09-07T02:27:26.990" v="1" actId="207"/>
        <pc:sldMkLst>
          <pc:docMk/>
          <pc:sldMk cId="3000141345" sldId="689"/>
        </pc:sldMkLst>
        <pc:spChg chg="mod">
          <ac:chgData name="小城 烈 / KOJO, Retsu" userId="f853dc08-3230-4499-be6a-54d08603c680" providerId="ADAL" clId="{FDCC29A6-2808-4D00-A589-5126BBAA53DF}" dt="2023-09-07T02:27:26.990" v="1" actId="207"/>
          <ac:spMkLst>
            <pc:docMk/>
            <pc:sldMk cId="3000141345" sldId="689"/>
            <ac:spMk id="3" creationId="{2883F50C-AF33-4DA3-ADA4-8DF421C89D53}"/>
          </ac:spMkLst>
        </pc:spChg>
      </pc:sldChg>
      <pc:sldChg chg="modSp mod">
        <pc:chgData name="小城 烈 / KOJO, Retsu" userId="f853dc08-3230-4499-be6a-54d08603c680" providerId="ADAL" clId="{FDCC29A6-2808-4D00-A589-5126BBAA53DF}" dt="2023-09-07T02:27:48.198" v="4" actId="207"/>
        <pc:sldMkLst>
          <pc:docMk/>
          <pc:sldMk cId="885116166" sldId="694"/>
        </pc:sldMkLst>
        <pc:spChg chg="mod">
          <ac:chgData name="小城 烈 / KOJO, Retsu" userId="f853dc08-3230-4499-be6a-54d08603c680" providerId="ADAL" clId="{FDCC29A6-2808-4D00-A589-5126BBAA53DF}" dt="2023-09-07T02:27:48.198" v="4" actId="207"/>
          <ac:spMkLst>
            <pc:docMk/>
            <pc:sldMk cId="885116166" sldId="694"/>
            <ac:spMk id="9" creationId="{70F2B4DA-2E0D-4257-A2A3-6FA8DE5A87AD}"/>
          </ac:spMkLst>
        </pc:spChg>
      </pc:sldChg>
      <pc:sldChg chg="modSp mod">
        <pc:chgData name="小城 烈 / KOJO, Retsu" userId="f853dc08-3230-4499-be6a-54d08603c680" providerId="ADAL" clId="{FDCC29A6-2808-4D00-A589-5126BBAA53DF}" dt="2023-09-07T02:27:53.837" v="5" actId="207"/>
        <pc:sldMkLst>
          <pc:docMk/>
          <pc:sldMk cId="1253471959" sldId="698"/>
        </pc:sldMkLst>
        <pc:spChg chg="mod">
          <ac:chgData name="小城 烈 / KOJO, Retsu" userId="f853dc08-3230-4499-be6a-54d08603c680" providerId="ADAL" clId="{FDCC29A6-2808-4D00-A589-5126BBAA53DF}" dt="2023-09-07T02:27:53.837" v="5" actId="207"/>
          <ac:spMkLst>
            <pc:docMk/>
            <pc:sldMk cId="1253471959" sldId="698"/>
            <ac:spMk id="10" creationId="{BCCB4CD0-06F2-4D90-9AE8-3EC57F166BDC}"/>
          </ac:spMkLst>
        </pc:spChg>
      </pc:sldChg>
      <pc:sldChg chg="modSp mod">
        <pc:chgData name="小城 烈 / KOJO, Retsu" userId="f853dc08-3230-4499-be6a-54d08603c680" providerId="ADAL" clId="{FDCC29A6-2808-4D00-A589-5126BBAA53DF}" dt="2023-09-07T02:28:01.692" v="9" actId="14100"/>
        <pc:sldMkLst>
          <pc:docMk/>
          <pc:sldMk cId="4153544245" sldId="699"/>
        </pc:sldMkLst>
        <pc:spChg chg="mod">
          <ac:chgData name="小城 烈 / KOJO, Retsu" userId="f853dc08-3230-4499-be6a-54d08603c680" providerId="ADAL" clId="{FDCC29A6-2808-4D00-A589-5126BBAA53DF}" dt="2023-09-07T02:28:01.692" v="9" actId="14100"/>
          <ac:spMkLst>
            <pc:docMk/>
            <pc:sldMk cId="4153544245" sldId="699"/>
            <ac:spMk id="9" creationId="{9AAA0EDC-F71A-4EFE-AA15-B45FE899E425}"/>
          </ac:spMkLst>
        </pc:spChg>
      </pc:sldChg>
      <pc:sldChg chg="modSp mod">
        <pc:chgData name="小城 烈 / KOJO, Retsu" userId="f853dc08-3230-4499-be6a-54d08603c680" providerId="ADAL" clId="{FDCC29A6-2808-4D00-A589-5126BBAA53DF}" dt="2023-09-07T02:31:05.585" v="122" actId="20577"/>
        <pc:sldMkLst>
          <pc:docMk/>
          <pc:sldMk cId="2213387078" sldId="713"/>
        </pc:sldMkLst>
        <pc:spChg chg="mod">
          <ac:chgData name="小城 烈 / KOJO, Retsu" userId="f853dc08-3230-4499-be6a-54d08603c680" providerId="ADAL" clId="{FDCC29A6-2808-4D00-A589-5126BBAA53DF}" dt="2023-09-07T02:31:05.585" v="122" actId="20577"/>
          <ac:spMkLst>
            <pc:docMk/>
            <pc:sldMk cId="2213387078" sldId="713"/>
            <ac:spMk id="9" creationId="{9AAA0EDC-F71A-4EFE-AA15-B45FE899E425}"/>
          </ac:spMkLst>
        </pc:spChg>
      </pc:sldChg>
      <pc:sldChg chg="modSp mod">
        <pc:chgData name="小城 烈 / KOJO, Retsu" userId="f853dc08-3230-4499-be6a-54d08603c680" providerId="ADAL" clId="{FDCC29A6-2808-4D00-A589-5126BBAA53DF}" dt="2023-09-07T02:34:18.709" v="247" actId="20577"/>
        <pc:sldMkLst>
          <pc:docMk/>
          <pc:sldMk cId="2554247107" sldId="715"/>
        </pc:sldMkLst>
        <pc:spChg chg="mod">
          <ac:chgData name="小城 烈 / KOJO, Retsu" userId="f853dc08-3230-4499-be6a-54d08603c680" providerId="ADAL" clId="{FDCC29A6-2808-4D00-A589-5126BBAA53DF}" dt="2023-09-07T02:34:18.709" v="247" actId="20577"/>
          <ac:spMkLst>
            <pc:docMk/>
            <pc:sldMk cId="2554247107" sldId="715"/>
            <ac:spMk id="5" creationId="{42013265-4CCD-4402-8266-E9280779341F}"/>
          </ac:spMkLst>
        </pc:sp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3" Type="http://schemas.openxmlformats.org/officeDocument/2006/relationships/oleObject" Target="https://nra365-my.sharepoint.com/personal/wadayama_kodai_pt7_nra_go_jp/Documents/16_MACCS&#12434;&#29992;&#12356;&#12383;&#38450;&#35703;&#25514;&#32622;&#12398;&#24863;&#24230;&#35299;&#26512;/IMUG&#30330;&#34920;/ESPEED_&#12375;&#12365;&#12356;&#20516;&#12434;&#36229;&#12360;&#12427;&#20154;&#25968;.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package" Target="../embeddings/Microsoft_Excel_Worksheet1.xlsx"/></Relationships>
</file>

<file path=ppt/charts/_rels/chart4.xml.rels><?xml version="1.0" encoding="UTF-8" standalone="yes"?>
<Relationships xmlns="http://schemas.openxmlformats.org/package/2006/relationships"><Relationship Id="rId3" Type="http://schemas.openxmlformats.org/officeDocument/2006/relationships/themeOverride" Target="../theme/themeOverride3.xml"/><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package" Target="../embeddings/Microsoft_Excel_Worksheet2.xlsx"/></Relationships>
</file>

<file path=ppt/charts/_rels/chart5.xml.rels><?xml version="1.0" encoding="UTF-8" standalone="yes"?>
<Relationships xmlns="http://schemas.openxmlformats.org/package/2006/relationships"><Relationship Id="rId3" Type="http://schemas.openxmlformats.org/officeDocument/2006/relationships/themeOverride" Target="../theme/themeOverride4.xml"/><Relationship Id="rId2" Type="http://schemas.microsoft.com/office/2011/relationships/chartColorStyle" Target="colors5.xml"/><Relationship Id="rId1" Type="http://schemas.microsoft.com/office/2011/relationships/chartStyle" Target="style5.xml"/><Relationship Id="rId4" Type="http://schemas.openxmlformats.org/officeDocument/2006/relationships/package" Target="../embeddings/Microsoft_Excel_Worksheet3.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0608625020394762"/>
          <c:y val="9.6409910059929937E-2"/>
          <c:w val="0.85661266981288942"/>
          <c:h val="0.73620365154345602"/>
        </c:manualLayout>
      </c:layout>
      <c:scatterChart>
        <c:scatterStyle val="lineMarker"/>
        <c:varyColors val="0"/>
        <c:ser>
          <c:idx val="5"/>
          <c:order val="0"/>
          <c:tx>
            <c:v>short evacuation</c:v>
          </c:tx>
          <c:spPr>
            <a:ln w="19050" cap="rnd">
              <a:solidFill>
                <a:schemeClr val="accent4"/>
              </a:solidFill>
              <a:prstDash val="sysDash"/>
              <a:round/>
            </a:ln>
            <a:effectLst/>
          </c:spPr>
          <c:marker>
            <c:symbol val="none"/>
          </c:marker>
          <c:xVal>
            <c:numRef>
              <c:f>'実効線量100mSv ETE同士の比較'!$O$2:$O$29</c:f>
              <c:numCache>
                <c:formatCode>General</c:formatCode>
                <c:ptCount val="28"/>
                <c:pt idx="0">
                  <c:v>0</c:v>
                </c:pt>
                <c:pt idx="1">
                  <c:v>1</c:v>
                </c:pt>
                <c:pt idx="2">
                  <c:v>2</c:v>
                </c:pt>
                <c:pt idx="3">
                  <c:v>3</c:v>
                </c:pt>
                <c:pt idx="4">
                  <c:v>4</c:v>
                </c:pt>
                <c:pt idx="5">
                  <c:v>5</c:v>
                </c:pt>
                <c:pt idx="6">
                  <c:v>6</c:v>
                </c:pt>
                <c:pt idx="7">
                  <c:v>8</c:v>
                </c:pt>
                <c:pt idx="8">
                  <c:v>10</c:v>
                </c:pt>
                <c:pt idx="9">
                  <c:v>12</c:v>
                </c:pt>
                <c:pt idx="10">
                  <c:v>16</c:v>
                </c:pt>
                <c:pt idx="11">
                  <c:v>20</c:v>
                </c:pt>
                <c:pt idx="12">
                  <c:v>24</c:v>
                </c:pt>
                <c:pt idx="13">
                  <c:v>30</c:v>
                </c:pt>
                <c:pt idx="14">
                  <c:v>36</c:v>
                </c:pt>
                <c:pt idx="15">
                  <c:v>42</c:v>
                </c:pt>
                <c:pt idx="16">
                  <c:v>48</c:v>
                </c:pt>
                <c:pt idx="17">
                  <c:v>54</c:v>
                </c:pt>
                <c:pt idx="18">
                  <c:v>60</c:v>
                </c:pt>
                <c:pt idx="19">
                  <c:v>66</c:v>
                </c:pt>
                <c:pt idx="20">
                  <c:v>72</c:v>
                </c:pt>
                <c:pt idx="21">
                  <c:v>84</c:v>
                </c:pt>
                <c:pt idx="22">
                  <c:v>96</c:v>
                </c:pt>
                <c:pt idx="23">
                  <c:v>108</c:v>
                </c:pt>
                <c:pt idx="24">
                  <c:v>120</c:v>
                </c:pt>
                <c:pt idx="25">
                  <c:v>132</c:v>
                </c:pt>
                <c:pt idx="26">
                  <c:v>144</c:v>
                </c:pt>
                <c:pt idx="27">
                  <c:v>156</c:v>
                </c:pt>
              </c:numCache>
            </c:numRef>
          </c:xVal>
          <c:yVal>
            <c:numRef>
              <c:f>'実効線量100mSv ETE同士の比較'!$R$2:$R$29</c:f>
              <c:numCache>
                <c:formatCode>General</c:formatCode>
                <c:ptCount val="28"/>
                <c:pt idx="0">
                  <c:v>0.12608008892988881</c:v>
                </c:pt>
                <c:pt idx="1">
                  <c:v>0.38312339565423392</c:v>
                </c:pt>
                <c:pt idx="2">
                  <c:v>0.41744499127602747</c:v>
                </c:pt>
                <c:pt idx="3">
                  <c:v>0.51635168707329604</c:v>
                </c:pt>
                <c:pt idx="4">
                  <c:v>0.47635532654169288</c:v>
                </c:pt>
                <c:pt idx="5">
                  <c:v>0.47012318412348392</c:v>
                </c:pt>
                <c:pt idx="6">
                  <c:v>0.52226835762486956</c:v>
                </c:pt>
                <c:pt idx="7">
                  <c:v>0.49128286139380734</c:v>
                </c:pt>
                <c:pt idx="8">
                  <c:v>0.50790096757948788</c:v>
                </c:pt>
                <c:pt idx="9">
                  <c:v>0.52591915248418575</c:v>
                </c:pt>
                <c:pt idx="10">
                  <c:v>0.55789807755462084</c:v>
                </c:pt>
                <c:pt idx="11">
                  <c:v>0.58458630522440791</c:v>
                </c:pt>
                <c:pt idx="12">
                  <c:v>0.60459156191245034</c:v>
                </c:pt>
                <c:pt idx="13">
                  <c:v>0.63016143393702484</c:v>
                </c:pt>
                <c:pt idx="14">
                  <c:v>0.65299940945736579</c:v>
                </c:pt>
                <c:pt idx="15">
                  <c:v>0.67340701959254634</c:v>
                </c:pt>
                <c:pt idx="16">
                  <c:v>0.68868286533884748</c:v>
                </c:pt>
                <c:pt idx="17">
                  <c:v>0.70092354667631462</c:v>
                </c:pt>
                <c:pt idx="18">
                  <c:v>0.71163303754775009</c:v>
                </c:pt>
                <c:pt idx="19">
                  <c:v>0.72243749291430071</c:v>
                </c:pt>
                <c:pt idx="20">
                  <c:v>0.73248338257643342</c:v>
                </c:pt>
                <c:pt idx="21">
                  <c:v>0.75143190860119857</c:v>
                </c:pt>
                <c:pt idx="22">
                  <c:v>0</c:v>
                </c:pt>
                <c:pt idx="23">
                  <c:v>0</c:v>
                </c:pt>
                <c:pt idx="24">
                  <c:v>0</c:v>
                </c:pt>
                <c:pt idx="25">
                  <c:v>0</c:v>
                </c:pt>
                <c:pt idx="26">
                  <c:v>0</c:v>
                </c:pt>
                <c:pt idx="27">
                  <c:v>0</c:v>
                </c:pt>
              </c:numCache>
            </c:numRef>
          </c:yVal>
          <c:smooth val="0"/>
          <c:extLst>
            <c:ext xmlns:c16="http://schemas.microsoft.com/office/drawing/2014/chart" uri="{C3380CC4-5D6E-409C-BE32-E72D297353CC}">
              <c16:uniqueId val="{00000000-D805-461B-8ED0-90801A772D36}"/>
            </c:ext>
          </c:extLst>
        </c:ser>
        <c:ser>
          <c:idx val="2"/>
          <c:order val="1"/>
          <c:tx>
            <c:strRef>
              <c:f>'実効線量100mSv ETE同士の比較'!$F$1</c:f>
              <c:strCache>
                <c:ptCount val="1"/>
                <c:pt idx="0">
                  <c:v>short evacuation</c:v>
                </c:pt>
              </c:strCache>
            </c:strRef>
          </c:tx>
          <c:spPr>
            <a:ln w="19050" cap="rnd">
              <a:solidFill>
                <a:srgbClr val="FF0000"/>
              </a:solidFill>
              <a:prstDash val="sysDash"/>
              <a:round/>
            </a:ln>
            <a:effectLst/>
          </c:spPr>
          <c:marker>
            <c:symbol val="none"/>
          </c:marker>
          <c:xVal>
            <c:numRef>
              <c:f>'実効線量100mSv ETE同士の比較'!$C$2:$C$29</c:f>
              <c:numCache>
                <c:formatCode>General</c:formatCode>
                <c:ptCount val="28"/>
                <c:pt idx="0">
                  <c:v>0</c:v>
                </c:pt>
                <c:pt idx="1">
                  <c:v>1</c:v>
                </c:pt>
                <c:pt idx="2">
                  <c:v>2</c:v>
                </c:pt>
                <c:pt idx="3">
                  <c:v>3</c:v>
                </c:pt>
                <c:pt idx="4">
                  <c:v>4</c:v>
                </c:pt>
                <c:pt idx="5">
                  <c:v>5</c:v>
                </c:pt>
                <c:pt idx="6">
                  <c:v>6</c:v>
                </c:pt>
                <c:pt idx="7">
                  <c:v>8</c:v>
                </c:pt>
                <c:pt idx="8">
                  <c:v>10</c:v>
                </c:pt>
                <c:pt idx="9">
                  <c:v>12</c:v>
                </c:pt>
                <c:pt idx="10">
                  <c:v>16</c:v>
                </c:pt>
                <c:pt idx="11">
                  <c:v>20</c:v>
                </c:pt>
                <c:pt idx="12">
                  <c:v>24</c:v>
                </c:pt>
                <c:pt idx="13">
                  <c:v>30</c:v>
                </c:pt>
                <c:pt idx="14">
                  <c:v>36</c:v>
                </c:pt>
                <c:pt idx="15">
                  <c:v>42</c:v>
                </c:pt>
                <c:pt idx="16">
                  <c:v>48</c:v>
                </c:pt>
                <c:pt idx="17">
                  <c:v>54</c:v>
                </c:pt>
                <c:pt idx="18">
                  <c:v>60</c:v>
                </c:pt>
                <c:pt idx="19">
                  <c:v>66</c:v>
                </c:pt>
                <c:pt idx="20">
                  <c:v>72</c:v>
                </c:pt>
                <c:pt idx="21">
                  <c:v>84</c:v>
                </c:pt>
                <c:pt idx="22">
                  <c:v>96</c:v>
                </c:pt>
                <c:pt idx="23">
                  <c:v>108</c:v>
                </c:pt>
                <c:pt idx="24">
                  <c:v>120</c:v>
                </c:pt>
                <c:pt idx="25">
                  <c:v>132</c:v>
                </c:pt>
                <c:pt idx="26">
                  <c:v>144</c:v>
                </c:pt>
                <c:pt idx="27">
                  <c:v>156</c:v>
                </c:pt>
              </c:numCache>
            </c:numRef>
          </c:xVal>
          <c:yVal>
            <c:numRef>
              <c:f>'実効線量100mSv ETE同士の比較'!$F$2:$F$29</c:f>
              <c:numCache>
                <c:formatCode>General</c:formatCode>
                <c:ptCount val="28"/>
                <c:pt idx="0">
                  <c:v>0.8558135496321172</c:v>
                </c:pt>
                <c:pt idx="1">
                  <c:v>0.81861142861865854</c:v>
                </c:pt>
                <c:pt idx="2">
                  <c:v>0.71037667377904246</c:v>
                </c:pt>
                <c:pt idx="3">
                  <c:v>0.69274416811932016</c:v>
                </c:pt>
                <c:pt idx="4">
                  <c:v>0.68380001367734644</c:v>
                </c:pt>
                <c:pt idx="5">
                  <c:v>0.67576595779112236</c:v>
                </c:pt>
                <c:pt idx="6">
                  <c:v>0.66546790324885818</c:v>
                </c:pt>
                <c:pt idx="7">
                  <c:v>0.78844830369987517</c:v>
                </c:pt>
                <c:pt idx="8">
                  <c:v>0.87757954903726154</c:v>
                </c:pt>
                <c:pt idx="9">
                  <c:v>0.91446399045450655</c:v>
                </c:pt>
                <c:pt idx="10">
                  <c:v>1.0083802793681518</c:v>
                </c:pt>
                <c:pt idx="11">
                  <c:v>1.0721299968956388</c:v>
                </c:pt>
                <c:pt idx="12">
                  <c:v>1.099104360660508</c:v>
                </c:pt>
                <c:pt idx="13">
                  <c:v>1.1182794707267216</c:v>
                </c:pt>
                <c:pt idx="14">
                  <c:v>1.140152281652413</c:v>
                </c:pt>
                <c:pt idx="15">
                  <c:v>1.159383223830365</c:v>
                </c:pt>
                <c:pt idx="16">
                  <c:v>1.1764033790130444</c:v>
                </c:pt>
                <c:pt idx="17">
                  <c:v>1.1910577849470179</c:v>
                </c:pt>
                <c:pt idx="18">
                  <c:v>1.2033820898326095</c:v>
                </c:pt>
                <c:pt idx="19">
                  <c:v>1.2146435383402747</c:v>
                </c:pt>
                <c:pt idx="20">
                  <c:v>1.2256735445107505</c:v>
                </c:pt>
                <c:pt idx="21">
                  <c:v>1.2458430638805873</c:v>
                </c:pt>
                <c:pt idx="22">
                  <c:v>1.2644728914121652</c:v>
                </c:pt>
                <c:pt idx="23">
                  <c:v>1.2817665987029832</c:v>
                </c:pt>
                <c:pt idx="24">
                  <c:v>1.2952011675714272</c:v>
                </c:pt>
                <c:pt idx="25">
                  <c:v>0</c:v>
                </c:pt>
                <c:pt idx="26">
                  <c:v>0</c:v>
                </c:pt>
                <c:pt idx="27">
                  <c:v>0</c:v>
                </c:pt>
              </c:numCache>
            </c:numRef>
          </c:yVal>
          <c:smooth val="0"/>
          <c:extLst>
            <c:ext xmlns:c16="http://schemas.microsoft.com/office/drawing/2014/chart" uri="{C3380CC4-5D6E-409C-BE32-E72D297353CC}">
              <c16:uniqueId val="{00000001-D805-461B-8ED0-90801A772D36}"/>
            </c:ext>
          </c:extLst>
        </c:ser>
        <c:ser>
          <c:idx val="4"/>
          <c:order val="2"/>
          <c:tx>
            <c:v>normal evacuation</c:v>
          </c:tx>
          <c:spPr>
            <a:ln w="38100" cap="rnd">
              <a:solidFill>
                <a:schemeClr val="accent4"/>
              </a:solidFill>
              <a:round/>
            </a:ln>
            <a:effectLst/>
          </c:spPr>
          <c:marker>
            <c:symbol val="none"/>
          </c:marker>
          <c:xVal>
            <c:numRef>
              <c:f>'実効線量100mSv ETE同士の比較'!$O$2:$O$29</c:f>
              <c:numCache>
                <c:formatCode>General</c:formatCode>
                <c:ptCount val="28"/>
                <c:pt idx="0">
                  <c:v>0</c:v>
                </c:pt>
                <c:pt idx="1">
                  <c:v>1</c:v>
                </c:pt>
                <c:pt idx="2">
                  <c:v>2</c:v>
                </c:pt>
                <c:pt idx="3">
                  <c:v>3</c:v>
                </c:pt>
                <c:pt idx="4">
                  <c:v>4</c:v>
                </c:pt>
                <c:pt idx="5">
                  <c:v>5</c:v>
                </c:pt>
                <c:pt idx="6">
                  <c:v>6</c:v>
                </c:pt>
                <c:pt idx="7">
                  <c:v>8</c:v>
                </c:pt>
                <c:pt idx="8">
                  <c:v>10</c:v>
                </c:pt>
                <c:pt idx="9">
                  <c:v>12</c:v>
                </c:pt>
                <c:pt idx="10">
                  <c:v>16</c:v>
                </c:pt>
                <c:pt idx="11">
                  <c:v>20</c:v>
                </c:pt>
                <c:pt idx="12">
                  <c:v>24</c:v>
                </c:pt>
                <c:pt idx="13">
                  <c:v>30</c:v>
                </c:pt>
                <c:pt idx="14">
                  <c:v>36</c:v>
                </c:pt>
                <c:pt idx="15">
                  <c:v>42</c:v>
                </c:pt>
                <c:pt idx="16">
                  <c:v>48</c:v>
                </c:pt>
                <c:pt idx="17">
                  <c:v>54</c:v>
                </c:pt>
                <c:pt idx="18">
                  <c:v>60</c:v>
                </c:pt>
                <c:pt idx="19">
                  <c:v>66</c:v>
                </c:pt>
                <c:pt idx="20">
                  <c:v>72</c:v>
                </c:pt>
                <c:pt idx="21">
                  <c:v>84</c:v>
                </c:pt>
                <c:pt idx="22">
                  <c:v>96</c:v>
                </c:pt>
                <c:pt idx="23">
                  <c:v>108</c:v>
                </c:pt>
                <c:pt idx="24">
                  <c:v>120</c:v>
                </c:pt>
                <c:pt idx="25">
                  <c:v>132</c:v>
                </c:pt>
                <c:pt idx="26">
                  <c:v>144</c:v>
                </c:pt>
                <c:pt idx="27">
                  <c:v>156</c:v>
                </c:pt>
              </c:numCache>
            </c:numRef>
          </c:xVal>
          <c:yVal>
            <c:numRef>
              <c:f>'実効線量100mSv ETE同士の比較'!$Q$2:$Q$29</c:f>
              <c:numCache>
                <c:formatCode>General</c:formatCode>
                <c:ptCount val="28"/>
                <c:pt idx="0">
                  <c:v>0.39191624956199117</c:v>
                </c:pt>
                <c:pt idx="1">
                  <c:v>0.49036459187238857</c:v>
                </c:pt>
                <c:pt idx="2">
                  <c:v>0.64853786473416108</c:v>
                </c:pt>
                <c:pt idx="3">
                  <c:v>0.61308582953562218</c:v>
                </c:pt>
                <c:pt idx="4">
                  <c:v>0.56000680778621681</c:v>
                </c:pt>
                <c:pt idx="5">
                  <c:v>0.57934278483244828</c:v>
                </c:pt>
                <c:pt idx="6">
                  <c:v>0.5834968238714483</c:v>
                </c:pt>
                <c:pt idx="7">
                  <c:v>0.51447950599658043</c:v>
                </c:pt>
                <c:pt idx="8">
                  <c:v>0.51785024429885196</c:v>
                </c:pt>
                <c:pt idx="9">
                  <c:v>0.53271819956344924</c:v>
                </c:pt>
                <c:pt idx="10">
                  <c:v>0.5638126472137962</c:v>
                </c:pt>
                <c:pt idx="11">
                  <c:v>0.58941628165473581</c:v>
                </c:pt>
                <c:pt idx="12">
                  <c:v>0.60856664406894379</c:v>
                </c:pt>
                <c:pt idx="13">
                  <c:v>0.63366909779373048</c:v>
                </c:pt>
                <c:pt idx="14">
                  <c:v>0.65650677961935189</c:v>
                </c:pt>
                <c:pt idx="15">
                  <c:v>0.6767857626533661</c:v>
                </c:pt>
                <c:pt idx="16">
                  <c:v>0.6910375845439547</c:v>
                </c:pt>
                <c:pt idx="17">
                  <c:v>0.70292811537988653</c:v>
                </c:pt>
                <c:pt idx="18">
                  <c:v>0.71362569469335002</c:v>
                </c:pt>
                <c:pt idx="19">
                  <c:v>0</c:v>
                </c:pt>
                <c:pt idx="20">
                  <c:v>0</c:v>
                </c:pt>
                <c:pt idx="21">
                  <c:v>0.75313154360044243</c:v>
                </c:pt>
                <c:pt idx="22">
                  <c:v>0</c:v>
                </c:pt>
                <c:pt idx="23">
                  <c:v>0</c:v>
                </c:pt>
                <c:pt idx="24">
                  <c:v>0.79257170943323807</c:v>
                </c:pt>
                <c:pt idx="25">
                  <c:v>0</c:v>
                </c:pt>
                <c:pt idx="26">
                  <c:v>0</c:v>
                </c:pt>
                <c:pt idx="27">
                  <c:v>0.81810117376821756</c:v>
                </c:pt>
              </c:numCache>
            </c:numRef>
          </c:yVal>
          <c:smooth val="0"/>
          <c:extLst>
            <c:ext xmlns:c16="http://schemas.microsoft.com/office/drawing/2014/chart" uri="{C3380CC4-5D6E-409C-BE32-E72D297353CC}">
              <c16:uniqueId val="{00000002-D805-461B-8ED0-90801A772D36}"/>
            </c:ext>
          </c:extLst>
        </c:ser>
        <c:ser>
          <c:idx val="1"/>
          <c:order val="3"/>
          <c:tx>
            <c:strRef>
              <c:f>'実効線量100mSv ETE同士の比較'!$E$1</c:f>
              <c:strCache>
                <c:ptCount val="1"/>
                <c:pt idx="0">
                  <c:v>normal evasuation</c:v>
                </c:pt>
              </c:strCache>
            </c:strRef>
          </c:tx>
          <c:spPr>
            <a:ln w="38100" cap="rnd">
              <a:solidFill>
                <a:srgbClr val="FF0000"/>
              </a:solidFill>
              <a:round/>
            </a:ln>
            <a:effectLst/>
          </c:spPr>
          <c:marker>
            <c:symbol val="none"/>
          </c:marker>
          <c:xVal>
            <c:numRef>
              <c:f>'実効線量100mSv ETE同士の比較'!$C$2:$C$29</c:f>
              <c:numCache>
                <c:formatCode>General</c:formatCode>
                <c:ptCount val="28"/>
                <c:pt idx="0">
                  <c:v>0</c:v>
                </c:pt>
                <c:pt idx="1">
                  <c:v>1</c:v>
                </c:pt>
                <c:pt idx="2">
                  <c:v>2</c:v>
                </c:pt>
                <c:pt idx="3">
                  <c:v>3</c:v>
                </c:pt>
                <c:pt idx="4">
                  <c:v>4</c:v>
                </c:pt>
                <c:pt idx="5">
                  <c:v>5</c:v>
                </c:pt>
                <c:pt idx="6">
                  <c:v>6</c:v>
                </c:pt>
                <c:pt idx="7">
                  <c:v>8</c:v>
                </c:pt>
                <c:pt idx="8">
                  <c:v>10</c:v>
                </c:pt>
                <c:pt idx="9">
                  <c:v>12</c:v>
                </c:pt>
                <c:pt idx="10">
                  <c:v>16</c:v>
                </c:pt>
                <c:pt idx="11">
                  <c:v>20</c:v>
                </c:pt>
                <c:pt idx="12">
                  <c:v>24</c:v>
                </c:pt>
                <c:pt idx="13">
                  <c:v>30</c:v>
                </c:pt>
                <c:pt idx="14">
                  <c:v>36</c:v>
                </c:pt>
                <c:pt idx="15">
                  <c:v>42</c:v>
                </c:pt>
                <c:pt idx="16">
                  <c:v>48</c:v>
                </c:pt>
                <c:pt idx="17">
                  <c:v>54</c:v>
                </c:pt>
                <c:pt idx="18">
                  <c:v>60</c:v>
                </c:pt>
                <c:pt idx="19">
                  <c:v>66</c:v>
                </c:pt>
                <c:pt idx="20">
                  <c:v>72</c:v>
                </c:pt>
                <c:pt idx="21">
                  <c:v>84</c:v>
                </c:pt>
                <c:pt idx="22">
                  <c:v>96</c:v>
                </c:pt>
                <c:pt idx="23">
                  <c:v>108</c:v>
                </c:pt>
                <c:pt idx="24">
                  <c:v>120</c:v>
                </c:pt>
                <c:pt idx="25">
                  <c:v>132</c:v>
                </c:pt>
                <c:pt idx="26">
                  <c:v>144</c:v>
                </c:pt>
                <c:pt idx="27">
                  <c:v>156</c:v>
                </c:pt>
              </c:numCache>
            </c:numRef>
          </c:xVal>
          <c:yVal>
            <c:numRef>
              <c:f>'実効線量100mSv ETE同士の比較'!$E$2:$E$29</c:f>
              <c:numCache>
                <c:formatCode>General</c:formatCode>
                <c:ptCount val="28"/>
                <c:pt idx="0">
                  <c:v>1</c:v>
                </c:pt>
                <c:pt idx="1">
                  <c:v>0.87760001990332959</c:v>
                </c:pt>
                <c:pt idx="2">
                  <c:v>0.7954399521331813</c:v>
                </c:pt>
                <c:pt idx="3">
                  <c:v>0.7743630705303125</c:v>
                </c:pt>
                <c:pt idx="4">
                  <c:v>0.7640920042095295</c:v>
                </c:pt>
                <c:pt idx="5">
                  <c:v>0.74668684020316956</c:v>
                </c:pt>
                <c:pt idx="6">
                  <c:v>0.72636602933366468</c:v>
                </c:pt>
                <c:pt idx="7">
                  <c:v>0.89259792891452527</c:v>
                </c:pt>
                <c:pt idx="8">
                  <c:v>0.96827563654790361</c:v>
                </c:pt>
                <c:pt idx="9">
                  <c:v>0.99668457898328711</c:v>
                </c:pt>
                <c:pt idx="10">
                  <c:v>1.0980185757309244</c:v>
                </c:pt>
                <c:pt idx="11">
                  <c:v>1.1383807764866154</c:v>
                </c:pt>
                <c:pt idx="12">
                  <c:v>1.1113510719176716</c:v>
                </c:pt>
                <c:pt idx="13">
                  <c:v>1.1238883342988755</c:v>
                </c:pt>
                <c:pt idx="14">
                  <c:v>1.1456570254275795</c:v>
                </c:pt>
                <c:pt idx="15">
                  <c:v>1.1639696959330303</c:v>
                </c:pt>
                <c:pt idx="16">
                  <c:v>1.1803813823421081</c:v>
                </c:pt>
                <c:pt idx="17">
                  <c:v>1.1943299813574675</c:v>
                </c:pt>
                <c:pt idx="18">
                  <c:v>1.2065850214698897</c:v>
                </c:pt>
                <c:pt idx="19">
                  <c:v>0</c:v>
                </c:pt>
                <c:pt idx="20">
                  <c:v>0</c:v>
                </c:pt>
                <c:pt idx="21">
                  <c:v>1.2488657360820734</c:v>
                </c:pt>
                <c:pt idx="22">
                  <c:v>0</c:v>
                </c:pt>
                <c:pt idx="23">
                  <c:v>0</c:v>
                </c:pt>
                <c:pt idx="24">
                  <c:v>1.296931547015669</c:v>
                </c:pt>
                <c:pt idx="25">
                  <c:v>0</c:v>
                </c:pt>
                <c:pt idx="26">
                  <c:v>0</c:v>
                </c:pt>
                <c:pt idx="27">
                  <c:v>1.3287044529848213</c:v>
                </c:pt>
              </c:numCache>
            </c:numRef>
          </c:yVal>
          <c:smooth val="0"/>
          <c:extLst>
            <c:ext xmlns:c16="http://schemas.microsoft.com/office/drawing/2014/chart" uri="{C3380CC4-5D6E-409C-BE32-E72D297353CC}">
              <c16:uniqueId val="{00000003-D805-461B-8ED0-90801A772D36}"/>
            </c:ext>
          </c:extLst>
        </c:ser>
        <c:ser>
          <c:idx val="3"/>
          <c:order val="4"/>
          <c:tx>
            <c:v>long evacuation</c:v>
          </c:tx>
          <c:spPr>
            <a:ln w="19050" cap="rnd">
              <a:solidFill>
                <a:schemeClr val="accent4"/>
              </a:solidFill>
              <a:prstDash val="lgDashDotDot"/>
              <a:round/>
            </a:ln>
            <a:effectLst/>
          </c:spPr>
          <c:marker>
            <c:symbol val="none"/>
          </c:marker>
          <c:xVal>
            <c:numRef>
              <c:f>'実効線量100mSv ETE同士の比較'!$O$2:$O$29</c:f>
              <c:numCache>
                <c:formatCode>General</c:formatCode>
                <c:ptCount val="28"/>
                <c:pt idx="0">
                  <c:v>0</c:v>
                </c:pt>
                <c:pt idx="1">
                  <c:v>1</c:v>
                </c:pt>
                <c:pt idx="2">
                  <c:v>2</c:v>
                </c:pt>
                <c:pt idx="3">
                  <c:v>3</c:v>
                </c:pt>
                <c:pt idx="4">
                  <c:v>4</c:v>
                </c:pt>
                <c:pt idx="5">
                  <c:v>5</c:v>
                </c:pt>
                <c:pt idx="6">
                  <c:v>6</c:v>
                </c:pt>
                <c:pt idx="7">
                  <c:v>8</c:v>
                </c:pt>
                <c:pt idx="8">
                  <c:v>10</c:v>
                </c:pt>
                <c:pt idx="9">
                  <c:v>12</c:v>
                </c:pt>
                <c:pt idx="10">
                  <c:v>16</c:v>
                </c:pt>
                <c:pt idx="11">
                  <c:v>20</c:v>
                </c:pt>
                <c:pt idx="12">
                  <c:v>24</c:v>
                </c:pt>
                <c:pt idx="13">
                  <c:v>30</c:v>
                </c:pt>
                <c:pt idx="14">
                  <c:v>36</c:v>
                </c:pt>
                <c:pt idx="15">
                  <c:v>42</c:v>
                </c:pt>
                <c:pt idx="16">
                  <c:v>48</c:v>
                </c:pt>
                <c:pt idx="17">
                  <c:v>54</c:v>
                </c:pt>
                <c:pt idx="18">
                  <c:v>60</c:v>
                </c:pt>
                <c:pt idx="19">
                  <c:v>66</c:v>
                </c:pt>
                <c:pt idx="20">
                  <c:v>72</c:v>
                </c:pt>
                <c:pt idx="21">
                  <c:v>84</c:v>
                </c:pt>
                <c:pt idx="22">
                  <c:v>96</c:v>
                </c:pt>
                <c:pt idx="23">
                  <c:v>108</c:v>
                </c:pt>
                <c:pt idx="24">
                  <c:v>120</c:v>
                </c:pt>
                <c:pt idx="25">
                  <c:v>132</c:v>
                </c:pt>
                <c:pt idx="26">
                  <c:v>144</c:v>
                </c:pt>
                <c:pt idx="27">
                  <c:v>156</c:v>
                </c:pt>
              </c:numCache>
            </c:numRef>
          </c:xVal>
          <c:yVal>
            <c:numRef>
              <c:f>'実効線量100mSv ETE同士の比較'!$P$2:$P$29</c:f>
              <c:numCache>
                <c:formatCode>General</c:formatCode>
                <c:ptCount val="28"/>
                <c:pt idx="0">
                  <c:v>0.66477302728055321</c:v>
                </c:pt>
                <c:pt idx="1">
                  <c:v>0.70453990052385029</c:v>
                </c:pt>
                <c:pt idx="2">
                  <c:v>0.84542037614688759</c:v>
                </c:pt>
                <c:pt idx="3">
                  <c:v>0.71338314573395845</c:v>
                </c:pt>
                <c:pt idx="4">
                  <c:v>0.68702599819896559</c:v>
                </c:pt>
                <c:pt idx="5">
                  <c:v>0.70460739280350626</c:v>
                </c:pt>
                <c:pt idx="6">
                  <c:v>0.60560768168036261</c:v>
                </c:pt>
                <c:pt idx="7">
                  <c:v>0.53753837192485998</c:v>
                </c:pt>
                <c:pt idx="8">
                  <c:v>0.53623949713627017</c:v>
                </c:pt>
                <c:pt idx="9">
                  <c:v>0.54777884968255641</c:v>
                </c:pt>
                <c:pt idx="10">
                  <c:v>0.57734249162416107</c:v>
                </c:pt>
                <c:pt idx="11">
                  <c:v>0.59914552280708455</c:v>
                </c:pt>
                <c:pt idx="12">
                  <c:v>0.61651180180477461</c:v>
                </c:pt>
                <c:pt idx="13">
                  <c:v>0.64156468565462621</c:v>
                </c:pt>
                <c:pt idx="14">
                  <c:v>0.66446772774848328</c:v>
                </c:pt>
                <c:pt idx="15">
                  <c:v>0.68354776605217216</c:v>
                </c:pt>
                <c:pt idx="16">
                  <c:v>0.69548586826225867</c:v>
                </c:pt>
                <c:pt idx="17">
                  <c:v>0.70699588933916346</c:v>
                </c:pt>
                <c:pt idx="18">
                  <c:v>0.71790509233252564</c:v>
                </c:pt>
                <c:pt idx="19">
                  <c:v>0.72828844238908752</c:v>
                </c:pt>
                <c:pt idx="20">
                  <c:v>0.73824295255330763</c:v>
                </c:pt>
                <c:pt idx="21">
                  <c:v>0.75688603363269302</c:v>
                </c:pt>
                <c:pt idx="22">
                  <c:v>0</c:v>
                </c:pt>
                <c:pt idx="23">
                  <c:v>0</c:v>
                </c:pt>
                <c:pt idx="24">
                  <c:v>0</c:v>
                </c:pt>
                <c:pt idx="25">
                  <c:v>0</c:v>
                </c:pt>
                <c:pt idx="26">
                  <c:v>0</c:v>
                </c:pt>
                <c:pt idx="27">
                  <c:v>0</c:v>
                </c:pt>
              </c:numCache>
            </c:numRef>
          </c:yVal>
          <c:smooth val="0"/>
          <c:extLst>
            <c:ext xmlns:c16="http://schemas.microsoft.com/office/drawing/2014/chart" uri="{C3380CC4-5D6E-409C-BE32-E72D297353CC}">
              <c16:uniqueId val="{00000004-D805-461B-8ED0-90801A772D36}"/>
            </c:ext>
          </c:extLst>
        </c:ser>
        <c:ser>
          <c:idx val="0"/>
          <c:order val="5"/>
          <c:tx>
            <c:strRef>
              <c:f>'実効線量100mSv ETE同士の比較'!$D$1</c:f>
              <c:strCache>
                <c:ptCount val="1"/>
                <c:pt idx="0">
                  <c:v>long evacuation</c:v>
                </c:pt>
              </c:strCache>
            </c:strRef>
          </c:tx>
          <c:spPr>
            <a:ln w="19050" cap="rnd">
              <a:solidFill>
                <a:srgbClr val="FF0000"/>
              </a:solidFill>
              <a:prstDash val="lgDashDotDot"/>
              <a:round/>
            </a:ln>
            <a:effectLst/>
          </c:spPr>
          <c:marker>
            <c:symbol val="none"/>
          </c:marker>
          <c:xVal>
            <c:numRef>
              <c:f>'実効線量100mSv ETE同士の比較'!$C$2:$C$29</c:f>
              <c:numCache>
                <c:formatCode>General</c:formatCode>
                <c:ptCount val="28"/>
                <c:pt idx="0">
                  <c:v>0</c:v>
                </c:pt>
                <c:pt idx="1">
                  <c:v>1</c:v>
                </c:pt>
                <c:pt idx="2">
                  <c:v>2</c:v>
                </c:pt>
                <c:pt idx="3">
                  <c:v>3</c:v>
                </c:pt>
                <c:pt idx="4">
                  <c:v>4</c:v>
                </c:pt>
                <c:pt idx="5">
                  <c:v>5</c:v>
                </c:pt>
                <c:pt idx="6">
                  <c:v>6</c:v>
                </c:pt>
                <c:pt idx="7">
                  <c:v>8</c:v>
                </c:pt>
                <c:pt idx="8">
                  <c:v>10</c:v>
                </c:pt>
                <c:pt idx="9">
                  <c:v>12</c:v>
                </c:pt>
                <c:pt idx="10">
                  <c:v>16</c:v>
                </c:pt>
                <c:pt idx="11">
                  <c:v>20</c:v>
                </c:pt>
                <c:pt idx="12">
                  <c:v>24</c:v>
                </c:pt>
                <c:pt idx="13">
                  <c:v>30</c:v>
                </c:pt>
                <c:pt idx="14">
                  <c:v>36</c:v>
                </c:pt>
                <c:pt idx="15">
                  <c:v>42</c:v>
                </c:pt>
                <c:pt idx="16">
                  <c:v>48</c:v>
                </c:pt>
                <c:pt idx="17">
                  <c:v>54</c:v>
                </c:pt>
                <c:pt idx="18">
                  <c:v>60</c:v>
                </c:pt>
                <c:pt idx="19">
                  <c:v>66</c:v>
                </c:pt>
                <c:pt idx="20">
                  <c:v>72</c:v>
                </c:pt>
                <c:pt idx="21">
                  <c:v>84</c:v>
                </c:pt>
                <c:pt idx="22">
                  <c:v>96</c:v>
                </c:pt>
                <c:pt idx="23">
                  <c:v>108</c:v>
                </c:pt>
                <c:pt idx="24">
                  <c:v>120</c:v>
                </c:pt>
                <c:pt idx="25">
                  <c:v>132</c:v>
                </c:pt>
                <c:pt idx="26">
                  <c:v>144</c:v>
                </c:pt>
                <c:pt idx="27">
                  <c:v>156</c:v>
                </c:pt>
              </c:numCache>
            </c:numRef>
          </c:xVal>
          <c:yVal>
            <c:numRef>
              <c:f>'実効線量100mSv ETE同士の比較'!$D$2:$D$29</c:f>
              <c:numCache>
                <c:formatCode>General</c:formatCode>
                <c:ptCount val="28"/>
                <c:pt idx="0">
                  <c:v>1.0676335754943602</c:v>
                </c:pt>
                <c:pt idx="1">
                  <c:v>0.90146488710505401</c:v>
                </c:pt>
                <c:pt idx="2">
                  <c:v>0.85474811467766632</c:v>
                </c:pt>
                <c:pt idx="3">
                  <c:v>0.84479988137762485</c:v>
                </c:pt>
                <c:pt idx="4">
                  <c:v>0.83542597971592369</c:v>
                </c:pt>
                <c:pt idx="5">
                  <c:v>0.82084980111983741</c:v>
                </c:pt>
                <c:pt idx="6">
                  <c:v>0.84541108202837334</c:v>
                </c:pt>
                <c:pt idx="7">
                  <c:v>1.0620820659978421</c:v>
                </c:pt>
                <c:pt idx="8">
                  <c:v>1.101440854444812</c:v>
                </c:pt>
                <c:pt idx="9">
                  <c:v>1.0992136707372617</c:v>
                </c:pt>
                <c:pt idx="10">
                  <c:v>1.2092008629572362</c:v>
                </c:pt>
                <c:pt idx="11">
                  <c:v>1.2229950783608559</c:v>
                </c:pt>
                <c:pt idx="12">
                  <c:v>1.1299291727537257</c:v>
                </c:pt>
                <c:pt idx="13">
                  <c:v>1.137612124777823</c:v>
                </c:pt>
                <c:pt idx="14">
                  <c:v>1.1587219118050465</c:v>
                </c:pt>
                <c:pt idx="15">
                  <c:v>1.1739070185029528</c:v>
                </c:pt>
                <c:pt idx="16">
                  <c:v>1.1884014809891279</c:v>
                </c:pt>
                <c:pt idx="17">
                  <c:v>1.2017478036291511</c:v>
                </c:pt>
                <c:pt idx="18">
                  <c:v>1.2137322830747586</c:v>
                </c:pt>
                <c:pt idx="19">
                  <c:v>1.2247566133940255</c:v>
                </c:pt>
                <c:pt idx="20">
                  <c:v>1.236075554793967</c:v>
                </c:pt>
                <c:pt idx="21">
                  <c:v>1.2557116983113537</c:v>
                </c:pt>
                <c:pt idx="22">
                  <c:v>1.2745971667319906</c:v>
                </c:pt>
                <c:pt idx="23">
                  <c:v>1.2886286455938958</c:v>
                </c:pt>
                <c:pt idx="24">
                  <c:v>1.3008414913260546</c:v>
                </c:pt>
                <c:pt idx="25">
                  <c:v>0</c:v>
                </c:pt>
                <c:pt idx="26">
                  <c:v>0</c:v>
                </c:pt>
                <c:pt idx="27">
                  <c:v>0</c:v>
                </c:pt>
              </c:numCache>
            </c:numRef>
          </c:yVal>
          <c:smooth val="0"/>
          <c:extLst>
            <c:ext xmlns:c16="http://schemas.microsoft.com/office/drawing/2014/chart" uri="{C3380CC4-5D6E-409C-BE32-E72D297353CC}">
              <c16:uniqueId val="{00000005-D805-461B-8ED0-90801A772D36}"/>
            </c:ext>
          </c:extLst>
        </c:ser>
        <c:dLbls>
          <c:showLegendKey val="0"/>
          <c:showVal val="0"/>
          <c:showCatName val="0"/>
          <c:showSerName val="0"/>
          <c:showPercent val="0"/>
          <c:showBubbleSize val="0"/>
        </c:dLbls>
        <c:axId val="1613853535"/>
        <c:axId val="1613839391"/>
      </c:scatterChart>
      <c:valAx>
        <c:axId val="1613853535"/>
        <c:scaling>
          <c:orientation val="minMax"/>
          <c:max val="24"/>
          <c:min val="0"/>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ltLang="ja-JP" sz="1400" b="0" i="0" baseline="0" dirty="0">
                    <a:effectLst/>
                  </a:rPr>
                  <a:t>DLTEVA (h)</a:t>
                </a:r>
                <a:endParaRPr lang="ja-JP" altLang="ja-JP" sz="1400" dirty="0">
                  <a:effectLst/>
                </a:endParaRPr>
              </a:p>
            </c:rich>
          </c:tx>
          <c:layout>
            <c:manualLayout>
              <c:xMode val="edge"/>
              <c:yMode val="edge"/>
              <c:x val="0.47749639440750447"/>
              <c:y val="0.93523546793374057"/>
            </c:manualLayout>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ja-JP"/>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ja-JP"/>
          </a:p>
        </c:txPr>
        <c:crossAx val="1613839391"/>
        <c:crosses val="autoZero"/>
        <c:crossBetween val="midCat"/>
        <c:majorUnit val="1"/>
      </c:valAx>
      <c:valAx>
        <c:axId val="1613839391"/>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ltLang="ja-JP" sz="1600" b="0" i="0" baseline="0" dirty="0">
                    <a:effectLst/>
                  </a:rPr>
                  <a:t>Population exceed 100 mSv (normalized) </a:t>
                </a:r>
                <a:endParaRPr lang="ja-JP" altLang="ja-JP" sz="1600" dirty="0">
                  <a:effectLst/>
                </a:endParaRP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ja-JP"/>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ja-JP"/>
          </a:p>
        </c:txPr>
        <c:crossAx val="1613853535"/>
        <c:crosses val="autoZero"/>
        <c:crossBetween val="midCat"/>
      </c:valAx>
      <c:spPr>
        <a:noFill/>
        <a:ln>
          <a:noFill/>
        </a:ln>
        <a:effectLst/>
      </c:spPr>
    </c:plotArea>
    <c:legend>
      <c:legendPos val="r"/>
      <c:layout>
        <c:manualLayout>
          <c:xMode val="edge"/>
          <c:yMode val="edge"/>
          <c:x val="0.40870495619501584"/>
          <c:y val="0.63708415505296623"/>
          <c:w val="0.5559392556751418"/>
          <c:h val="0.19395860370037213"/>
        </c:manualLayout>
      </c:layou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ja-JP"/>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0"/>
          <c:order val="0"/>
          <c:tx>
            <c:strRef>
              <c:f>'実効線量100mSv ETE同士の比較'!$D$1</c:f>
              <c:strCache>
                <c:ptCount val="1"/>
                <c:pt idx="0">
                  <c:v>long evacuation</c:v>
                </c:pt>
              </c:strCache>
            </c:strRef>
          </c:tx>
          <c:spPr>
            <a:ln w="19050" cap="rnd">
              <a:solidFill>
                <a:srgbClr val="FF0000"/>
              </a:solidFill>
              <a:prstDash val="lgDashDotDot"/>
              <a:round/>
            </a:ln>
            <a:effectLst/>
          </c:spPr>
          <c:marker>
            <c:symbol val="none"/>
          </c:marker>
          <c:xVal>
            <c:numRef>
              <c:f>'実効線量100mSv ETE同士の比較'!$C$2:$C$29</c:f>
              <c:numCache>
                <c:formatCode>General</c:formatCode>
                <c:ptCount val="28"/>
                <c:pt idx="0">
                  <c:v>0</c:v>
                </c:pt>
                <c:pt idx="1">
                  <c:v>1</c:v>
                </c:pt>
                <c:pt idx="2">
                  <c:v>2</c:v>
                </c:pt>
                <c:pt idx="3">
                  <c:v>3</c:v>
                </c:pt>
                <c:pt idx="4">
                  <c:v>4</c:v>
                </c:pt>
                <c:pt idx="5">
                  <c:v>5</c:v>
                </c:pt>
                <c:pt idx="6">
                  <c:v>6</c:v>
                </c:pt>
                <c:pt idx="7">
                  <c:v>8</c:v>
                </c:pt>
                <c:pt idx="8">
                  <c:v>10</c:v>
                </c:pt>
                <c:pt idx="9">
                  <c:v>12</c:v>
                </c:pt>
                <c:pt idx="10">
                  <c:v>16</c:v>
                </c:pt>
                <c:pt idx="11">
                  <c:v>20</c:v>
                </c:pt>
                <c:pt idx="12">
                  <c:v>24</c:v>
                </c:pt>
                <c:pt idx="13">
                  <c:v>30</c:v>
                </c:pt>
                <c:pt idx="14">
                  <c:v>36</c:v>
                </c:pt>
                <c:pt idx="15">
                  <c:v>42</c:v>
                </c:pt>
                <c:pt idx="16">
                  <c:v>48</c:v>
                </c:pt>
                <c:pt idx="17">
                  <c:v>54</c:v>
                </c:pt>
                <c:pt idx="18">
                  <c:v>60</c:v>
                </c:pt>
                <c:pt idx="19">
                  <c:v>66</c:v>
                </c:pt>
                <c:pt idx="20">
                  <c:v>72</c:v>
                </c:pt>
                <c:pt idx="21">
                  <c:v>84</c:v>
                </c:pt>
                <c:pt idx="22">
                  <c:v>96</c:v>
                </c:pt>
                <c:pt idx="23">
                  <c:v>108</c:v>
                </c:pt>
                <c:pt idx="24">
                  <c:v>120</c:v>
                </c:pt>
                <c:pt idx="25">
                  <c:v>132</c:v>
                </c:pt>
                <c:pt idx="26">
                  <c:v>144</c:v>
                </c:pt>
                <c:pt idx="27">
                  <c:v>156</c:v>
                </c:pt>
              </c:numCache>
            </c:numRef>
          </c:xVal>
          <c:yVal>
            <c:numRef>
              <c:f>'実効線量100mSv ETE同士の比較'!$D$2:$D$29</c:f>
              <c:numCache>
                <c:formatCode>General</c:formatCode>
                <c:ptCount val="28"/>
                <c:pt idx="0">
                  <c:v>1.0676335754943602</c:v>
                </c:pt>
                <c:pt idx="1">
                  <c:v>0.90146488710505401</c:v>
                </c:pt>
                <c:pt idx="2">
                  <c:v>0.85474811467766632</c:v>
                </c:pt>
                <c:pt idx="3">
                  <c:v>0.84479988137762485</c:v>
                </c:pt>
                <c:pt idx="4">
                  <c:v>0.83542597971592369</c:v>
                </c:pt>
                <c:pt idx="5">
                  <c:v>0.82084980111983741</c:v>
                </c:pt>
                <c:pt idx="6">
                  <c:v>0.84541108202837334</c:v>
                </c:pt>
                <c:pt idx="7">
                  <c:v>1.0620820659978421</c:v>
                </c:pt>
                <c:pt idx="8">
                  <c:v>1.101440854444812</c:v>
                </c:pt>
                <c:pt idx="9">
                  <c:v>1.0992136707372617</c:v>
                </c:pt>
                <c:pt idx="10">
                  <c:v>1.2092008629572362</c:v>
                </c:pt>
                <c:pt idx="11">
                  <c:v>1.2229950783608559</c:v>
                </c:pt>
                <c:pt idx="12">
                  <c:v>1.1299291727537257</c:v>
                </c:pt>
                <c:pt idx="13">
                  <c:v>1.137612124777823</c:v>
                </c:pt>
                <c:pt idx="14">
                  <c:v>1.1587219118050465</c:v>
                </c:pt>
                <c:pt idx="15">
                  <c:v>1.1739070185029528</c:v>
                </c:pt>
                <c:pt idx="16">
                  <c:v>1.1884014809891279</c:v>
                </c:pt>
                <c:pt idx="17">
                  <c:v>1.2017478036291511</c:v>
                </c:pt>
                <c:pt idx="18">
                  <c:v>1.2137322830747586</c:v>
                </c:pt>
                <c:pt idx="19">
                  <c:v>1.2247566133940255</c:v>
                </c:pt>
                <c:pt idx="20">
                  <c:v>1.236075554793967</c:v>
                </c:pt>
                <c:pt idx="21">
                  <c:v>1.2557116983113537</c:v>
                </c:pt>
                <c:pt idx="22">
                  <c:v>1.2745971667319906</c:v>
                </c:pt>
                <c:pt idx="23">
                  <c:v>1.2886286455938958</c:v>
                </c:pt>
                <c:pt idx="24">
                  <c:v>1.3008414913260546</c:v>
                </c:pt>
                <c:pt idx="25">
                  <c:v>0</c:v>
                </c:pt>
                <c:pt idx="26">
                  <c:v>0</c:v>
                </c:pt>
                <c:pt idx="27">
                  <c:v>0</c:v>
                </c:pt>
              </c:numCache>
            </c:numRef>
          </c:yVal>
          <c:smooth val="0"/>
          <c:extLst>
            <c:ext xmlns:c16="http://schemas.microsoft.com/office/drawing/2014/chart" uri="{C3380CC4-5D6E-409C-BE32-E72D297353CC}">
              <c16:uniqueId val="{00000000-01A9-48E7-B020-753BEDB5AE4F}"/>
            </c:ext>
          </c:extLst>
        </c:ser>
        <c:ser>
          <c:idx val="1"/>
          <c:order val="1"/>
          <c:tx>
            <c:strRef>
              <c:f>'実効線量100mSv ETE同士の比較'!$E$1</c:f>
              <c:strCache>
                <c:ptCount val="1"/>
                <c:pt idx="0">
                  <c:v>normal evacuation</c:v>
                </c:pt>
              </c:strCache>
            </c:strRef>
          </c:tx>
          <c:spPr>
            <a:ln w="38100" cap="rnd">
              <a:solidFill>
                <a:srgbClr val="FF0000"/>
              </a:solidFill>
              <a:round/>
            </a:ln>
            <a:effectLst/>
          </c:spPr>
          <c:marker>
            <c:symbol val="none"/>
          </c:marker>
          <c:xVal>
            <c:numRef>
              <c:f>'実効線量100mSv ETE同士の比較'!$C$2:$C$29</c:f>
              <c:numCache>
                <c:formatCode>General</c:formatCode>
                <c:ptCount val="28"/>
                <c:pt idx="0">
                  <c:v>0</c:v>
                </c:pt>
                <c:pt idx="1">
                  <c:v>1</c:v>
                </c:pt>
                <c:pt idx="2">
                  <c:v>2</c:v>
                </c:pt>
                <c:pt idx="3">
                  <c:v>3</c:v>
                </c:pt>
                <c:pt idx="4">
                  <c:v>4</c:v>
                </c:pt>
                <c:pt idx="5">
                  <c:v>5</c:v>
                </c:pt>
                <c:pt idx="6">
                  <c:v>6</c:v>
                </c:pt>
                <c:pt idx="7">
                  <c:v>8</c:v>
                </c:pt>
                <c:pt idx="8">
                  <c:v>10</c:v>
                </c:pt>
                <c:pt idx="9">
                  <c:v>12</c:v>
                </c:pt>
                <c:pt idx="10">
                  <c:v>16</c:v>
                </c:pt>
                <c:pt idx="11">
                  <c:v>20</c:v>
                </c:pt>
                <c:pt idx="12">
                  <c:v>24</c:v>
                </c:pt>
                <c:pt idx="13">
                  <c:v>30</c:v>
                </c:pt>
                <c:pt idx="14">
                  <c:v>36</c:v>
                </c:pt>
                <c:pt idx="15">
                  <c:v>42</c:v>
                </c:pt>
                <c:pt idx="16">
                  <c:v>48</c:v>
                </c:pt>
                <c:pt idx="17">
                  <c:v>54</c:v>
                </c:pt>
                <c:pt idx="18">
                  <c:v>60</c:v>
                </c:pt>
                <c:pt idx="19">
                  <c:v>66</c:v>
                </c:pt>
                <c:pt idx="20">
                  <c:v>72</c:v>
                </c:pt>
                <c:pt idx="21">
                  <c:v>84</c:v>
                </c:pt>
                <c:pt idx="22">
                  <c:v>96</c:v>
                </c:pt>
                <c:pt idx="23">
                  <c:v>108</c:v>
                </c:pt>
                <c:pt idx="24">
                  <c:v>120</c:v>
                </c:pt>
                <c:pt idx="25">
                  <c:v>132</c:v>
                </c:pt>
                <c:pt idx="26">
                  <c:v>144</c:v>
                </c:pt>
                <c:pt idx="27">
                  <c:v>156</c:v>
                </c:pt>
              </c:numCache>
            </c:numRef>
          </c:xVal>
          <c:yVal>
            <c:numRef>
              <c:f>'実効線量100mSv ETE同士の比較'!$E$2:$E$29</c:f>
              <c:numCache>
                <c:formatCode>General</c:formatCode>
                <c:ptCount val="28"/>
                <c:pt idx="0">
                  <c:v>1</c:v>
                </c:pt>
                <c:pt idx="1">
                  <c:v>0.87760001990332959</c:v>
                </c:pt>
                <c:pt idx="2">
                  <c:v>0.7954399521331813</c:v>
                </c:pt>
                <c:pt idx="3">
                  <c:v>0.7743630705303125</c:v>
                </c:pt>
                <c:pt idx="4">
                  <c:v>0.7640920042095295</c:v>
                </c:pt>
                <c:pt idx="5">
                  <c:v>0.74668684020316956</c:v>
                </c:pt>
                <c:pt idx="6">
                  <c:v>0.72636602933366468</c:v>
                </c:pt>
                <c:pt idx="7">
                  <c:v>0.89259792891452527</c:v>
                </c:pt>
                <c:pt idx="8">
                  <c:v>0.96827563654790361</c:v>
                </c:pt>
                <c:pt idx="9">
                  <c:v>0.99668457898328711</c:v>
                </c:pt>
                <c:pt idx="10">
                  <c:v>1.0980185757309244</c:v>
                </c:pt>
                <c:pt idx="11">
                  <c:v>1.1383807764866154</c:v>
                </c:pt>
                <c:pt idx="12">
                  <c:v>1.1113510719176716</c:v>
                </c:pt>
                <c:pt idx="13">
                  <c:v>1.1238883342988755</c:v>
                </c:pt>
                <c:pt idx="14">
                  <c:v>1.1456570254275795</c:v>
                </c:pt>
                <c:pt idx="15">
                  <c:v>1.1639696959330303</c:v>
                </c:pt>
                <c:pt idx="16">
                  <c:v>1.1803813823421081</c:v>
                </c:pt>
                <c:pt idx="17">
                  <c:v>1.1943299813574675</c:v>
                </c:pt>
                <c:pt idx="18">
                  <c:v>1.2065850214698897</c:v>
                </c:pt>
                <c:pt idx="19">
                  <c:v>0</c:v>
                </c:pt>
                <c:pt idx="20">
                  <c:v>0</c:v>
                </c:pt>
                <c:pt idx="21">
                  <c:v>1.2488657360820734</c:v>
                </c:pt>
                <c:pt idx="22">
                  <c:v>0</c:v>
                </c:pt>
                <c:pt idx="23">
                  <c:v>0</c:v>
                </c:pt>
                <c:pt idx="24">
                  <c:v>1.296931547015669</c:v>
                </c:pt>
                <c:pt idx="25">
                  <c:v>0</c:v>
                </c:pt>
                <c:pt idx="26">
                  <c:v>0</c:v>
                </c:pt>
                <c:pt idx="27">
                  <c:v>1.3287044529848213</c:v>
                </c:pt>
              </c:numCache>
            </c:numRef>
          </c:yVal>
          <c:smooth val="0"/>
          <c:extLst>
            <c:ext xmlns:c16="http://schemas.microsoft.com/office/drawing/2014/chart" uri="{C3380CC4-5D6E-409C-BE32-E72D297353CC}">
              <c16:uniqueId val="{00000001-01A9-48E7-B020-753BEDB5AE4F}"/>
            </c:ext>
          </c:extLst>
        </c:ser>
        <c:ser>
          <c:idx val="2"/>
          <c:order val="2"/>
          <c:tx>
            <c:strRef>
              <c:f>'実効線量100mSv ETE同士の比較'!$F$1</c:f>
              <c:strCache>
                <c:ptCount val="1"/>
                <c:pt idx="0">
                  <c:v>short evacuation</c:v>
                </c:pt>
              </c:strCache>
            </c:strRef>
          </c:tx>
          <c:spPr>
            <a:ln w="19050" cap="rnd">
              <a:solidFill>
                <a:srgbClr val="FF0000"/>
              </a:solidFill>
              <a:prstDash val="sysDash"/>
              <a:round/>
            </a:ln>
            <a:effectLst/>
          </c:spPr>
          <c:marker>
            <c:symbol val="none"/>
          </c:marker>
          <c:xVal>
            <c:numRef>
              <c:f>'実効線量100mSv ETE同士の比較'!$C$2:$C$29</c:f>
              <c:numCache>
                <c:formatCode>General</c:formatCode>
                <c:ptCount val="28"/>
                <c:pt idx="0">
                  <c:v>0</c:v>
                </c:pt>
                <c:pt idx="1">
                  <c:v>1</c:v>
                </c:pt>
                <c:pt idx="2">
                  <c:v>2</c:v>
                </c:pt>
                <c:pt idx="3">
                  <c:v>3</c:v>
                </c:pt>
                <c:pt idx="4">
                  <c:v>4</c:v>
                </c:pt>
                <c:pt idx="5">
                  <c:v>5</c:v>
                </c:pt>
                <c:pt idx="6">
                  <c:v>6</c:v>
                </c:pt>
                <c:pt idx="7">
                  <c:v>8</c:v>
                </c:pt>
                <c:pt idx="8">
                  <c:v>10</c:v>
                </c:pt>
                <c:pt idx="9">
                  <c:v>12</c:v>
                </c:pt>
                <c:pt idx="10">
                  <c:v>16</c:v>
                </c:pt>
                <c:pt idx="11">
                  <c:v>20</c:v>
                </c:pt>
                <c:pt idx="12">
                  <c:v>24</c:v>
                </c:pt>
                <c:pt idx="13">
                  <c:v>30</c:v>
                </c:pt>
                <c:pt idx="14">
                  <c:v>36</c:v>
                </c:pt>
                <c:pt idx="15">
                  <c:v>42</c:v>
                </c:pt>
                <c:pt idx="16">
                  <c:v>48</c:v>
                </c:pt>
                <c:pt idx="17">
                  <c:v>54</c:v>
                </c:pt>
                <c:pt idx="18">
                  <c:v>60</c:v>
                </c:pt>
                <c:pt idx="19">
                  <c:v>66</c:v>
                </c:pt>
                <c:pt idx="20">
                  <c:v>72</c:v>
                </c:pt>
                <c:pt idx="21">
                  <c:v>84</c:v>
                </c:pt>
                <c:pt idx="22">
                  <c:v>96</c:v>
                </c:pt>
                <c:pt idx="23">
                  <c:v>108</c:v>
                </c:pt>
                <c:pt idx="24">
                  <c:v>120</c:v>
                </c:pt>
                <c:pt idx="25">
                  <c:v>132</c:v>
                </c:pt>
                <c:pt idx="26">
                  <c:v>144</c:v>
                </c:pt>
                <c:pt idx="27">
                  <c:v>156</c:v>
                </c:pt>
              </c:numCache>
            </c:numRef>
          </c:xVal>
          <c:yVal>
            <c:numRef>
              <c:f>'実効線量100mSv ETE同士の比較'!$F$2:$F$29</c:f>
              <c:numCache>
                <c:formatCode>General</c:formatCode>
                <c:ptCount val="28"/>
                <c:pt idx="0">
                  <c:v>0.8558135496321172</c:v>
                </c:pt>
                <c:pt idx="1">
                  <c:v>0.81861142861865854</c:v>
                </c:pt>
                <c:pt idx="2">
                  <c:v>0.71037667377904246</c:v>
                </c:pt>
                <c:pt idx="3">
                  <c:v>0.69274416811932016</c:v>
                </c:pt>
                <c:pt idx="4">
                  <c:v>0.68380001367734644</c:v>
                </c:pt>
                <c:pt idx="5">
                  <c:v>0.67576595779112236</c:v>
                </c:pt>
                <c:pt idx="6">
                  <c:v>0.66546790324885818</c:v>
                </c:pt>
                <c:pt idx="7">
                  <c:v>0.78844830369987517</c:v>
                </c:pt>
                <c:pt idx="8">
                  <c:v>0.87757954903726154</c:v>
                </c:pt>
                <c:pt idx="9">
                  <c:v>0.91446399045450655</c:v>
                </c:pt>
                <c:pt idx="10">
                  <c:v>1.0083802793681518</c:v>
                </c:pt>
                <c:pt idx="11">
                  <c:v>1.0721299968956388</c:v>
                </c:pt>
                <c:pt idx="12">
                  <c:v>1.099104360660508</c:v>
                </c:pt>
                <c:pt idx="13">
                  <c:v>1.1182794707267216</c:v>
                </c:pt>
                <c:pt idx="14">
                  <c:v>1.140152281652413</c:v>
                </c:pt>
                <c:pt idx="15">
                  <c:v>1.159383223830365</c:v>
                </c:pt>
                <c:pt idx="16">
                  <c:v>1.1764033790130444</c:v>
                </c:pt>
                <c:pt idx="17">
                  <c:v>1.1910577849470179</c:v>
                </c:pt>
                <c:pt idx="18">
                  <c:v>1.2033820898326095</c:v>
                </c:pt>
                <c:pt idx="19">
                  <c:v>1.2146435383402747</c:v>
                </c:pt>
                <c:pt idx="20">
                  <c:v>1.2256735445107505</c:v>
                </c:pt>
                <c:pt idx="21">
                  <c:v>1.2458430638805873</c:v>
                </c:pt>
                <c:pt idx="22">
                  <c:v>1.2644728914121652</c:v>
                </c:pt>
                <c:pt idx="23">
                  <c:v>1.2817665987029832</c:v>
                </c:pt>
                <c:pt idx="24">
                  <c:v>1.2952011675714272</c:v>
                </c:pt>
                <c:pt idx="25">
                  <c:v>0</c:v>
                </c:pt>
                <c:pt idx="26">
                  <c:v>0</c:v>
                </c:pt>
                <c:pt idx="27">
                  <c:v>0</c:v>
                </c:pt>
              </c:numCache>
            </c:numRef>
          </c:yVal>
          <c:smooth val="0"/>
          <c:extLst>
            <c:ext xmlns:c16="http://schemas.microsoft.com/office/drawing/2014/chart" uri="{C3380CC4-5D6E-409C-BE32-E72D297353CC}">
              <c16:uniqueId val="{00000002-01A9-48E7-B020-753BEDB5AE4F}"/>
            </c:ext>
          </c:extLst>
        </c:ser>
        <c:dLbls>
          <c:showLegendKey val="0"/>
          <c:showVal val="0"/>
          <c:showCatName val="0"/>
          <c:showSerName val="0"/>
          <c:showPercent val="0"/>
          <c:showBubbleSize val="0"/>
        </c:dLbls>
        <c:axId val="1613853535"/>
        <c:axId val="1613839391"/>
      </c:scatterChart>
      <c:valAx>
        <c:axId val="1613853535"/>
        <c:scaling>
          <c:orientation val="minMax"/>
          <c:max val="24"/>
          <c:min val="0"/>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r>
                  <a:rPr lang="en-US" altLang="ja-JP" sz="1800" b="0" i="0" baseline="0" dirty="0">
                    <a:effectLst/>
                  </a:rPr>
                  <a:t>DLTEVA (h)</a:t>
                </a:r>
                <a:endParaRPr lang="ja-JP" altLang="ja-JP" sz="1800" baseline="0" dirty="0">
                  <a:effectLst/>
                </a:endParaRPr>
              </a:p>
            </c:rich>
          </c:tx>
          <c:layout>
            <c:manualLayout>
              <c:xMode val="edge"/>
              <c:yMode val="edge"/>
              <c:x val="0.44506842311552786"/>
              <c:y val="0.81703580088973438"/>
            </c:manualLayout>
          </c:layout>
          <c:overlay val="0"/>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ja-JP"/>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ja-JP"/>
          </a:p>
        </c:txPr>
        <c:crossAx val="1613839391"/>
        <c:crosses val="autoZero"/>
        <c:crossBetween val="midCat"/>
        <c:majorUnit val="1"/>
      </c:valAx>
      <c:valAx>
        <c:axId val="1613839391"/>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r>
                  <a:rPr lang="en-US" altLang="ja-JP" sz="1800" b="0" i="0" baseline="0">
                    <a:effectLst/>
                  </a:rPr>
                  <a:t>Population exceed 100 mSv (normalized) </a:t>
                </a:r>
                <a:endParaRPr lang="ja-JP" altLang="ja-JP" sz="1800" baseline="0">
                  <a:effectLst/>
                </a:endParaRPr>
              </a:p>
            </c:rich>
          </c:tx>
          <c:overlay val="0"/>
          <c:spPr>
            <a:noFill/>
            <a:ln>
              <a:noFill/>
            </a:ln>
            <a:effectLst/>
          </c:spPr>
          <c:txPr>
            <a:bodyPr rot="-54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ja-JP"/>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ja-JP"/>
          </a:p>
        </c:txPr>
        <c:crossAx val="1613853535"/>
        <c:crosses val="autoZero"/>
        <c:crossBetween val="midCat"/>
      </c:valAx>
      <c:spPr>
        <a:noFill/>
        <a:ln>
          <a:noFill/>
        </a:ln>
        <a:effectLst/>
      </c:spPr>
    </c:plotArea>
    <c:legend>
      <c:legendPos val="b"/>
      <c:overlay val="0"/>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ja-JP"/>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7927537182852143"/>
          <c:y val="5.0925925925925923E-2"/>
          <c:w val="0.76916907261592316"/>
          <c:h val="0.62940543890347045"/>
        </c:manualLayout>
      </c:layout>
      <c:scatterChart>
        <c:scatterStyle val="lineMarker"/>
        <c:varyColors val="0"/>
        <c:ser>
          <c:idx val="0"/>
          <c:order val="0"/>
          <c:tx>
            <c:strRef>
              <c:f>'実効線量100mSv ETE同士の比較'!$J$1</c:f>
              <c:strCache>
                <c:ptCount val="1"/>
                <c:pt idx="0">
                  <c:v>long evacuation</c:v>
                </c:pt>
              </c:strCache>
            </c:strRef>
          </c:tx>
          <c:spPr>
            <a:ln w="19050" cap="rnd">
              <a:solidFill>
                <a:schemeClr val="accent1"/>
              </a:solidFill>
              <a:prstDash val="lgDashDotDot"/>
              <a:round/>
            </a:ln>
            <a:effectLst/>
          </c:spPr>
          <c:marker>
            <c:symbol val="none"/>
          </c:marker>
          <c:xVal>
            <c:numRef>
              <c:f>'実効線量100mSv ETE同士の比較'!$I$2:$I$29</c:f>
              <c:numCache>
                <c:formatCode>General</c:formatCode>
                <c:ptCount val="28"/>
                <c:pt idx="0">
                  <c:v>0</c:v>
                </c:pt>
                <c:pt idx="1">
                  <c:v>1</c:v>
                </c:pt>
                <c:pt idx="2">
                  <c:v>2</c:v>
                </c:pt>
                <c:pt idx="3">
                  <c:v>3</c:v>
                </c:pt>
                <c:pt idx="4">
                  <c:v>4</c:v>
                </c:pt>
                <c:pt idx="5">
                  <c:v>5</c:v>
                </c:pt>
                <c:pt idx="6">
                  <c:v>6</c:v>
                </c:pt>
                <c:pt idx="7">
                  <c:v>8</c:v>
                </c:pt>
                <c:pt idx="8">
                  <c:v>10</c:v>
                </c:pt>
                <c:pt idx="9">
                  <c:v>12</c:v>
                </c:pt>
                <c:pt idx="10">
                  <c:v>16</c:v>
                </c:pt>
                <c:pt idx="11">
                  <c:v>20</c:v>
                </c:pt>
                <c:pt idx="12">
                  <c:v>24</c:v>
                </c:pt>
                <c:pt idx="13">
                  <c:v>30</c:v>
                </c:pt>
                <c:pt idx="14">
                  <c:v>36</c:v>
                </c:pt>
                <c:pt idx="15">
                  <c:v>42</c:v>
                </c:pt>
                <c:pt idx="16">
                  <c:v>48</c:v>
                </c:pt>
                <c:pt idx="17">
                  <c:v>54</c:v>
                </c:pt>
                <c:pt idx="18">
                  <c:v>60</c:v>
                </c:pt>
                <c:pt idx="19">
                  <c:v>66</c:v>
                </c:pt>
                <c:pt idx="20">
                  <c:v>72</c:v>
                </c:pt>
                <c:pt idx="21">
                  <c:v>84</c:v>
                </c:pt>
                <c:pt idx="22">
                  <c:v>96</c:v>
                </c:pt>
                <c:pt idx="23">
                  <c:v>108</c:v>
                </c:pt>
                <c:pt idx="24">
                  <c:v>120</c:v>
                </c:pt>
                <c:pt idx="25">
                  <c:v>132</c:v>
                </c:pt>
                <c:pt idx="26">
                  <c:v>144</c:v>
                </c:pt>
                <c:pt idx="27">
                  <c:v>156</c:v>
                </c:pt>
              </c:numCache>
            </c:numRef>
          </c:xVal>
          <c:yVal>
            <c:numRef>
              <c:f>'実効線量100mSv ETE同士の比較'!$J$2:$J$29</c:f>
              <c:numCache>
                <c:formatCode>General</c:formatCode>
                <c:ptCount val="28"/>
                <c:pt idx="0">
                  <c:v>7.0254415384747202E-4</c:v>
                </c:pt>
                <c:pt idx="1">
                  <c:v>2.5299190036601187E-2</c:v>
                </c:pt>
                <c:pt idx="2">
                  <c:v>0.1688486502598667</c:v>
                </c:pt>
                <c:pt idx="3">
                  <c:v>0.66014205110663438</c:v>
                </c:pt>
                <c:pt idx="4">
                  <c:v>0.92860829067988071</c:v>
                </c:pt>
                <c:pt idx="5">
                  <c:v>0.96171059661541602</c:v>
                </c:pt>
                <c:pt idx="6">
                  <c:v>1.0217802679779502</c:v>
                </c:pt>
                <c:pt idx="7">
                  <c:v>0.77179213249888889</c:v>
                </c:pt>
                <c:pt idx="8">
                  <c:v>0.66155204474712648</c:v>
                </c:pt>
                <c:pt idx="9">
                  <c:v>0.65178542420175234</c:v>
                </c:pt>
                <c:pt idx="10">
                  <c:v>0.77941560288150724</c:v>
                </c:pt>
                <c:pt idx="11">
                  <c:v>0.74362203428199669</c:v>
                </c:pt>
                <c:pt idx="12">
                  <c:v>0.74292516253762109</c:v>
                </c:pt>
                <c:pt idx="13">
                  <c:v>0.7666422318875018</c:v>
                </c:pt>
                <c:pt idx="14">
                  <c:v>0.78936903105029121</c:v>
                </c:pt>
                <c:pt idx="15">
                  <c:v>0.80938683659089772</c:v>
                </c:pt>
                <c:pt idx="16">
                  <c:v>0.82180860495801544</c:v>
                </c:pt>
                <c:pt idx="17">
                  <c:v>0.83324618382332838</c:v>
                </c:pt>
                <c:pt idx="18">
                  <c:v>0.84457039566677727</c:v>
                </c:pt>
                <c:pt idx="19">
                  <c:v>0.85516441116685815</c:v>
                </c:pt>
                <c:pt idx="20">
                  <c:v>0.86516316268322657</c:v>
                </c:pt>
                <c:pt idx="21">
                  <c:v>0.88349643942965594</c:v>
                </c:pt>
                <c:pt idx="22">
                  <c:v>0.90024379753480921</c:v>
                </c:pt>
                <c:pt idx="23">
                  <c:v>0.91163889391795538</c:v>
                </c:pt>
                <c:pt idx="24">
                  <c:v>0.92180441355578691</c:v>
                </c:pt>
                <c:pt idx="25">
                  <c:v>0</c:v>
                </c:pt>
                <c:pt idx="26">
                  <c:v>0</c:v>
                </c:pt>
                <c:pt idx="27">
                  <c:v>0</c:v>
                </c:pt>
              </c:numCache>
            </c:numRef>
          </c:yVal>
          <c:smooth val="0"/>
          <c:extLst>
            <c:ext xmlns:c16="http://schemas.microsoft.com/office/drawing/2014/chart" uri="{C3380CC4-5D6E-409C-BE32-E72D297353CC}">
              <c16:uniqueId val="{00000000-F158-4354-8285-780FF749CB8C}"/>
            </c:ext>
          </c:extLst>
        </c:ser>
        <c:ser>
          <c:idx val="1"/>
          <c:order val="1"/>
          <c:tx>
            <c:strRef>
              <c:f>'実効線量100mSv ETE同士の比較'!$K$1</c:f>
              <c:strCache>
                <c:ptCount val="1"/>
                <c:pt idx="0">
                  <c:v>normal evacuation</c:v>
                </c:pt>
              </c:strCache>
            </c:strRef>
          </c:tx>
          <c:spPr>
            <a:ln w="38100" cap="rnd">
              <a:solidFill>
                <a:schemeClr val="accent1"/>
              </a:solidFill>
              <a:round/>
            </a:ln>
            <a:effectLst/>
          </c:spPr>
          <c:marker>
            <c:symbol val="none"/>
          </c:marker>
          <c:xVal>
            <c:numRef>
              <c:f>'実効線量100mSv ETE同士の比較'!$I$2:$I$29</c:f>
              <c:numCache>
                <c:formatCode>General</c:formatCode>
                <c:ptCount val="28"/>
                <c:pt idx="0">
                  <c:v>0</c:v>
                </c:pt>
                <c:pt idx="1">
                  <c:v>1</c:v>
                </c:pt>
                <c:pt idx="2">
                  <c:v>2</c:v>
                </c:pt>
                <c:pt idx="3">
                  <c:v>3</c:v>
                </c:pt>
                <c:pt idx="4">
                  <c:v>4</c:v>
                </c:pt>
                <c:pt idx="5">
                  <c:v>5</c:v>
                </c:pt>
                <c:pt idx="6">
                  <c:v>6</c:v>
                </c:pt>
                <c:pt idx="7">
                  <c:v>8</c:v>
                </c:pt>
                <c:pt idx="8">
                  <c:v>10</c:v>
                </c:pt>
                <c:pt idx="9">
                  <c:v>12</c:v>
                </c:pt>
                <c:pt idx="10">
                  <c:v>16</c:v>
                </c:pt>
                <c:pt idx="11">
                  <c:v>20</c:v>
                </c:pt>
                <c:pt idx="12">
                  <c:v>24</c:v>
                </c:pt>
                <c:pt idx="13">
                  <c:v>30</c:v>
                </c:pt>
                <c:pt idx="14">
                  <c:v>36</c:v>
                </c:pt>
                <c:pt idx="15">
                  <c:v>42</c:v>
                </c:pt>
                <c:pt idx="16">
                  <c:v>48</c:v>
                </c:pt>
                <c:pt idx="17">
                  <c:v>54</c:v>
                </c:pt>
                <c:pt idx="18">
                  <c:v>60</c:v>
                </c:pt>
                <c:pt idx="19">
                  <c:v>66</c:v>
                </c:pt>
                <c:pt idx="20">
                  <c:v>72</c:v>
                </c:pt>
                <c:pt idx="21">
                  <c:v>84</c:v>
                </c:pt>
                <c:pt idx="22">
                  <c:v>96</c:v>
                </c:pt>
                <c:pt idx="23">
                  <c:v>108</c:v>
                </c:pt>
                <c:pt idx="24">
                  <c:v>120</c:v>
                </c:pt>
                <c:pt idx="25">
                  <c:v>132</c:v>
                </c:pt>
                <c:pt idx="26">
                  <c:v>144</c:v>
                </c:pt>
                <c:pt idx="27">
                  <c:v>156</c:v>
                </c:pt>
              </c:numCache>
            </c:numRef>
          </c:xVal>
          <c:yVal>
            <c:numRef>
              <c:f>'実効線量100mSv ETE同士の比較'!$K$2:$K$29</c:f>
              <c:numCache>
                <c:formatCode>General</c:formatCode>
                <c:ptCount val="28"/>
                <c:pt idx="0">
                  <c:v>0</c:v>
                </c:pt>
                <c:pt idx="1">
                  <c:v>0</c:v>
                </c:pt>
                <c:pt idx="2">
                  <c:v>7.342367968358964E-4</c:v>
                </c:pt>
                <c:pt idx="3">
                  <c:v>0.34027354828781325</c:v>
                </c:pt>
                <c:pt idx="4">
                  <c:v>0.69214193878102592</c:v>
                </c:pt>
                <c:pt idx="5">
                  <c:v>0.76053052767909002</c:v>
                </c:pt>
                <c:pt idx="6">
                  <c:v>0.84688005065826366</c:v>
                </c:pt>
                <c:pt idx="7">
                  <c:v>0.72131205589935909</c:v>
                </c:pt>
                <c:pt idx="8">
                  <c:v>0.63096512594970278</c:v>
                </c:pt>
                <c:pt idx="9">
                  <c:v>0.6131260767543224</c:v>
                </c:pt>
                <c:pt idx="10">
                  <c:v>0.6788254297401014</c:v>
                </c:pt>
                <c:pt idx="11">
                  <c:v>0.7128832397503988</c:v>
                </c:pt>
                <c:pt idx="12">
                  <c:v>0.72858576899866456</c:v>
                </c:pt>
                <c:pt idx="13">
                  <c:v>0.75423017021688044</c:v>
                </c:pt>
                <c:pt idx="14">
                  <c:v>0.77734349486123622</c:v>
                </c:pt>
                <c:pt idx="15">
                  <c:v>0.79759316220048437</c:v>
                </c:pt>
                <c:pt idx="16">
                  <c:v>0.8140534942352462</c:v>
                </c:pt>
                <c:pt idx="17">
                  <c:v>0.82670451284118029</c:v>
                </c:pt>
                <c:pt idx="18">
                  <c:v>0.83850555068018973</c:v>
                </c:pt>
                <c:pt idx="19">
                  <c:v>0</c:v>
                </c:pt>
                <c:pt idx="20">
                  <c:v>0</c:v>
                </c:pt>
                <c:pt idx="21">
                  <c:v>0.87747081702858176</c:v>
                </c:pt>
                <c:pt idx="22">
                  <c:v>0</c:v>
                </c:pt>
                <c:pt idx="23">
                  <c:v>0</c:v>
                </c:pt>
                <c:pt idx="24">
                  <c:v>0.91858677108274722</c:v>
                </c:pt>
                <c:pt idx="25">
                  <c:v>0</c:v>
                </c:pt>
                <c:pt idx="26">
                  <c:v>0</c:v>
                </c:pt>
                <c:pt idx="27">
                  <c:v>0.94571408010094626</c:v>
                </c:pt>
              </c:numCache>
            </c:numRef>
          </c:yVal>
          <c:smooth val="0"/>
          <c:extLst>
            <c:ext xmlns:c16="http://schemas.microsoft.com/office/drawing/2014/chart" uri="{C3380CC4-5D6E-409C-BE32-E72D297353CC}">
              <c16:uniqueId val="{00000001-F158-4354-8285-780FF749CB8C}"/>
            </c:ext>
          </c:extLst>
        </c:ser>
        <c:ser>
          <c:idx val="2"/>
          <c:order val="2"/>
          <c:tx>
            <c:strRef>
              <c:f>'実効線量100mSv ETE同士の比較'!$L$1</c:f>
              <c:strCache>
                <c:ptCount val="1"/>
                <c:pt idx="0">
                  <c:v>short evacuation</c:v>
                </c:pt>
              </c:strCache>
            </c:strRef>
          </c:tx>
          <c:spPr>
            <a:ln w="19050" cap="rnd">
              <a:solidFill>
                <a:schemeClr val="accent1"/>
              </a:solidFill>
              <a:prstDash val="sysDash"/>
              <a:round/>
            </a:ln>
            <a:effectLst/>
          </c:spPr>
          <c:marker>
            <c:symbol val="none"/>
          </c:marker>
          <c:xVal>
            <c:numRef>
              <c:f>'実効線量100mSv ETE同士の比較'!$I$2:$I$29</c:f>
              <c:numCache>
                <c:formatCode>General</c:formatCode>
                <c:ptCount val="28"/>
                <c:pt idx="0">
                  <c:v>0</c:v>
                </c:pt>
                <c:pt idx="1">
                  <c:v>1</c:v>
                </c:pt>
                <c:pt idx="2">
                  <c:v>2</c:v>
                </c:pt>
                <c:pt idx="3">
                  <c:v>3</c:v>
                </c:pt>
                <c:pt idx="4">
                  <c:v>4</c:v>
                </c:pt>
                <c:pt idx="5">
                  <c:v>5</c:v>
                </c:pt>
                <c:pt idx="6">
                  <c:v>6</c:v>
                </c:pt>
                <c:pt idx="7">
                  <c:v>8</c:v>
                </c:pt>
                <c:pt idx="8">
                  <c:v>10</c:v>
                </c:pt>
                <c:pt idx="9">
                  <c:v>12</c:v>
                </c:pt>
                <c:pt idx="10">
                  <c:v>16</c:v>
                </c:pt>
                <c:pt idx="11">
                  <c:v>20</c:v>
                </c:pt>
                <c:pt idx="12">
                  <c:v>24</c:v>
                </c:pt>
                <c:pt idx="13">
                  <c:v>30</c:v>
                </c:pt>
                <c:pt idx="14">
                  <c:v>36</c:v>
                </c:pt>
                <c:pt idx="15">
                  <c:v>42</c:v>
                </c:pt>
                <c:pt idx="16">
                  <c:v>48</c:v>
                </c:pt>
                <c:pt idx="17">
                  <c:v>54</c:v>
                </c:pt>
                <c:pt idx="18">
                  <c:v>60</c:v>
                </c:pt>
                <c:pt idx="19">
                  <c:v>66</c:v>
                </c:pt>
                <c:pt idx="20">
                  <c:v>72</c:v>
                </c:pt>
                <c:pt idx="21">
                  <c:v>84</c:v>
                </c:pt>
                <c:pt idx="22">
                  <c:v>96</c:v>
                </c:pt>
                <c:pt idx="23">
                  <c:v>108</c:v>
                </c:pt>
                <c:pt idx="24">
                  <c:v>120</c:v>
                </c:pt>
                <c:pt idx="25">
                  <c:v>132</c:v>
                </c:pt>
                <c:pt idx="26">
                  <c:v>144</c:v>
                </c:pt>
                <c:pt idx="27">
                  <c:v>156</c:v>
                </c:pt>
              </c:numCache>
            </c:numRef>
          </c:xVal>
          <c:yVal>
            <c:numRef>
              <c:f>'実効線量100mSv ETE同士の比較'!$L$2:$L$29</c:f>
              <c:numCache>
                <c:formatCode>General</c:formatCode>
                <c:ptCount val="28"/>
                <c:pt idx="0">
                  <c:v>0</c:v>
                </c:pt>
                <c:pt idx="1">
                  <c:v>0</c:v>
                </c:pt>
                <c:pt idx="2">
                  <c:v>0</c:v>
                </c:pt>
                <c:pt idx="3">
                  <c:v>0.11647665566753783</c:v>
                </c:pt>
                <c:pt idx="4">
                  <c:v>0.46200920096910364</c:v>
                </c:pt>
                <c:pt idx="5">
                  <c:v>0.57614073341889005</c:v>
                </c:pt>
                <c:pt idx="6">
                  <c:v>0.63099907837852054</c:v>
                </c:pt>
                <c:pt idx="7">
                  <c:v>0.65188329180033078</c:v>
                </c:pt>
                <c:pt idx="8">
                  <c:v>0.59751531678045056</c:v>
                </c:pt>
                <c:pt idx="9">
                  <c:v>0.59771364360404677</c:v>
                </c:pt>
                <c:pt idx="10">
                  <c:v>0.65284755881917089</c:v>
                </c:pt>
                <c:pt idx="11">
                  <c:v>0.7000949875547513</c:v>
                </c:pt>
                <c:pt idx="12">
                  <c:v>0.72252695737350614</c:v>
                </c:pt>
                <c:pt idx="13">
                  <c:v>0.74911527893376528</c:v>
                </c:pt>
                <c:pt idx="14">
                  <c:v>0.77259631008300422</c:v>
                </c:pt>
                <c:pt idx="15">
                  <c:v>0.79299591244811907</c:v>
                </c:pt>
                <c:pt idx="16">
                  <c:v>0.81024332582208514</c:v>
                </c:pt>
                <c:pt idx="17">
                  <c:v>0.82354778075985269</c:v>
                </c:pt>
                <c:pt idx="18">
                  <c:v>0.83544012940547974</c:v>
                </c:pt>
                <c:pt idx="19">
                  <c:v>0.84620991029589443</c:v>
                </c:pt>
                <c:pt idx="20">
                  <c:v>0.85648672273664084</c:v>
                </c:pt>
                <c:pt idx="21">
                  <c:v>0.87476483320364218</c:v>
                </c:pt>
                <c:pt idx="22">
                  <c:v>0.89160268140502508</c:v>
                </c:pt>
                <c:pt idx="23">
                  <c:v>0.90594455299317134</c:v>
                </c:pt>
                <c:pt idx="24">
                  <c:v>0.91690604311123969</c:v>
                </c:pt>
                <c:pt idx="25">
                  <c:v>0</c:v>
                </c:pt>
                <c:pt idx="26">
                  <c:v>0</c:v>
                </c:pt>
                <c:pt idx="27">
                  <c:v>0</c:v>
                </c:pt>
              </c:numCache>
            </c:numRef>
          </c:yVal>
          <c:smooth val="0"/>
          <c:extLst>
            <c:ext xmlns:c16="http://schemas.microsoft.com/office/drawing/2014/chart" uri="{C3380CC4-5D6E-409C-BE32-E72D297353CC}">
              <c16:uniqueId val="{00000002-F158-4354-8285-780FF749CB8C}"/>
            </c:ext>
          </c:extLst>
        </c:ser>
        <c:dLbls>
          <c:showLegendKey val="0"/>
          <c:showVal val="0"/>
          <c:showCatName val="0"/>
          <c:showSerName val="0"/>
          <c:showPercent val="0"/>
          <c:showBubbleSize val="0"/>
        </c:dLbls>
        <c:axId val="1103616191"/>
        <c:axId val="1107461551"/>
      </c:scatterChart>
      <c:valAx>
        <c:axId val="1103616191"/>
        <c:scaling>
          <c:orientation val="minMax"/>
          <c:max val="24"/>
          <c:min val="0"/>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ltLang="ja-JP" sz="1800" b="0" i="0" baseline="0">
                    <a:effectLst/>
                  </a:rPr>
                  <a:t>DLTEVA (h)</a:t>
                </a:r>
                <a:endParaRPr lang="ja-JP" altLang="ja-JP">
                  <a:effectLst/>
                </a:endParaRP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ja-JP"/>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ja-JP"/>
          </a:p>
        </c:txPr>
        <c:crossAx val="1107461551"/>
        <c:crosses val="autoZero"/>
        <c:crossBetween val="midCat"/>
        <c:majorUnit val="1"/>
      </c:valAx>
      <c:valAx>
        <c:axId val="1107461551"/>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ltLang="ja-JP" sz="1800" b="0" i="0" baseline="0" dirty="0">
                    <a:effectLst/>
                  </a:rPr>
                  <a:t>Population exceed 100 mSv (normalized) </a:t>
                </a:r>
                <a:endParaRPr lang="ja-JP" altLang="ja-JP" sz="1800" dirty="0">
                  <a:effectLst/>
                </a:endParaRP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ja-JP"/>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ja-JP"/>
          </a:p>
        </c:txPr>
        <c:crossAx val="1103616191"/>
        <c:crosses val="autoZero"/>
        <c:crossBetween val="midCat"/>
      </c:valAx>
      <c:spPr>
        <a:noFill/>
        <a:ln>
          <a:noFill/>
        </a:ln>
        <a:effectLst/>
      </c:spPr>
    </c:plotArea>
    <c:legend>
      <c:legendPos val="b"/>
      <c:overlay val="0"/>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ja-JP"/>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4">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4569846851539436"/>
          <c:y val="5.0925925925925923E-2"/>
          <c:w val="0.81107944277949628"/>
          <c:h val="0.65247722594945645"/>
        </c:manualLayout>
      </c:layout>
      <c:scatterChart>
        <c:scatterStyle val="lineMarker"/>
        <c:varyColors val="0"/>
        <c:ser>
          <c:idx val="0"/>
          <c:order val="0"/>
          <c:tx>
            <c:strRef>
              <c:f>'実効線量100mSv ETE同士の比較'!$P$1</c:f>
              <c:strCache>
                <c:ptCount val="1"/>
                <c:pt idx="0">
                  <c:v>long evacuation</c:v>
                </c:pt>
              </c:strCache>
            </c:strRef>
          </c:tx>
          <c:spPr>
            <a:ln w="19050" cap="rnd">
              <a:solidFill>
                <a:schemeClr val="accent4"/>
              </a:solidFill>
              <a:prstDash val="lgDashDotDot"/>
              <a:round/>
            </a:ln>
            <a:effectLst/>
          </c:spPr>
          <c:marker>
            <c:symbol val="none"/>
          </c:marker>
          <c:xVal>
            <c:numRef>
              <c:f>'実効線量100mSv ETE同士の比較'!$O$2:$O$29</c:f>
              <c:numCache>
                <c:formatCode>General</c:formatCode>
                <c:ptCount val="28"/>
                <c:pt idx="0">
                  <c:v>0</c:v>
                </c:pt>
                <c:pt idx="1">
                  <c:v>1</c:v>
                </c:pt>
                <c:pt idx="2">
                  <c:v>2</c:v>
                </c:pt>
                <c:pt idx="3">
                  <c:v>3</c:v>
                </c:pt>
                <c:pt idx="4">
                  <c:v>4</c:v>
                </c:pt>
                <c:pt idx="5">
                  <c:v>5</c:v>
                </c:pt>
                <c:pt idx="6">
                  <c:v>6</c:v>
                </c:pt>
                <c:pt idx="7">
                  <c:v>8</c:v>
                </c:pt>
                <c:pt idx="8">
                  <c:v>10</c:v>
                </c:pt>
                <c:pt idx="9">
                  <c:v>12</c:v>
                </c:pt>
                <c:pt idx="10">
                  <c:v>16</c:v>
                </c:pt>
                <c:pt idx="11">
                  <c:v>20</c:v>
                </c:pt>
                <c:pt idx="12">
                  <c:v>24</c:v>
                </c:pt>
                <c:pt idx="13">
                  <c:v>30</c:v>
                </c:pt>
                <c:pt idx="14">
                  <c:v>36</c:v>
                </c:pt>
                <c:pt idx="15">
                  <c:v>42</c:v>
                </c:pt>
                <c:pt idx="16">
                  <c:v>48</c:v>
                </c:pt>
                <c:pt idx="17">
                  <c:v>54</c:v>
                </c:pt>
                <c:pt idx="18">
                  <c:v>60</c:v>
                </c:pt>
                <c:pt idx="19">
                  <c:v>66</c:v>
                </c:pt>
                <c:pt idx="20">
                  <c:v>72</c:v>
                </c:pt>
                <c:pt idx="21">
                  <c:v>84</c:v>
                </c:pt>
                <c:pt idx="22">
                  <c:v>96</c:v>
                </c:pt>
                <c:pt idx="23">
                  <c:v>108</c:v>
                </c:pt>
                <c:pt idx="24">
                  <c:v>120</c:v>
                </c:pt>
                <c:pt idx="25">
                  <c:v>132</c:v>
                </c:pt>
                <c:pt idx="26">
                  <c:v>144</c:v>
                </c:pt>
                <c:pt idx="27">
                  <c:v>156</c:v>
                </c:pt>
              </c:numCache>
            </c:numRef>
          </c:xVal>
          <c:yVal>
            <c:numRef>
              <c:f>'実効線量100mSv ETE同士の比較'!$P$2:$P$29</c:f>
              <c:numCache>
                <c:formatCode>General</c:formatCode>
                <c:ptCount val="28"/>
                <c:pt idx="0">
                  <c:v>0.66477302728055321</c:v>
                </c:pt>
                <c:pt idx="1">
                  <c:v>0.70453990052385029</c:v>
                </c:pt>
                <c:pt idx="2">
                  <c:v>0.84542037614688759</c:v>
                </c:pt>
                <c:pt idx="3">
                  <c:v>0.71338314573395845</c:v>
                </c:pt>
                <c:pt idx="4">
                  <c:v>0.68702599819896559</c:v>
                </c:pt>
                <c:pt idx="5">
                  <c:v>0.70460739280350626</c:v>
                </c:pt>
                <c:pt idx="6">
                  <c:v>0.60560768168036261</c:v>
                </c:pt>
                <c:pt idx="7">
                  <c:v>0.53753837192485998</c:v>
                </c:pt>
                <c:pt idx="8">
                  <c:v>0.53623949713627017</c:v>
                </c:pt>
                <c:pt idx="9">
                  <c:v>0.54777884968255641</c:v>
                </c:pt>
                <c:pt idx="10">
                  <c:v>0.57734249162416107</c:v>
                </c:pt>
                <c:pt idx="11">
                  <c:v>0.59914552280708455</c:v>
                </c:pt>
                <c:pt idx="12">
                  <c:v>0.61651180180477461</c:v>
                </c:pt>
                <c:pt idx="13">
                  <c:v>0.64156468565462621</c:v>
                </c:pt>
                <c:pt idx="14">
                  <c:v>0.66446772774848328</c:v>
                </c:pt>
                <c:pt idx="15">
                  <c:v>0.68354776605217216</c:v>
                </c:pt>
                <c:pt idx="16">
                  <c:v>0.69548586826225867</c:v>
                </c:pt>
                <c:pt idx="17">
                  <c:v>0.70699588933916346</c:v>
                </c:pt>
                <c:pt idx="18">
                  <c:v>0.71790509233252564</c:v>
                </c:pt>
                <c:pt idx="19">
                  <c:v>0.72828844238908752</c:v>
                </c:pt>
                <c:pt idx="20">
                  <c:v>0.73824295255330763</c:v>
                </c:pt>
                <c:pt idx="21">
                  <c:v>0.75688603363269302</c:v>
                </c:pt>
                <c:pt idx="22">
                  <c:v>0</c:v>
                </c:pt>
                <c:pt idx="23">
                  <c:v>0</c:v>
                </c:pt>
                <c:pt idx="24">
                  <c:v>0</c:v>
                </c:pt>
                <c:pt idx="25">
                  <c:v>0</c:v>
                </c:pt>
                <c:pt idx="26">
                  <c:v>0</c:v>
                </c:pt>
                <c:pt idx="27">
                  <c:v>0</c:v>
                </c:pt>
              </c:numCache>
            </c:numRef>
          </c:yVal>
          <c:smooth val="0"/>
          <c:extLst>
            <c:ext xmlns:c16="http://schemas.microsoft.com/office/drawing/2014/chart" uri="{C3380CC4-5D6E-409C-BE32-E72D297353CC}">
              <c16:uniqueId val="{00000000-4544-4551-AF17-633F599F01CD}"/>
            </c:ext>
          </c:extLst>
        </c:ser>
        <c:ser>
          <c:idx val="1"/>
          <c:order val="1"/>
          <c:tx>
            <c:strRef>
              <c:f>'実効線量100mSv ETE同士の比較'!$Q$1</c:f>
              <c:strCache>
                <c:ptCount val="1"/>
                <c:pt idx="0">
                  <c:v>normal evacuation</c:v>
                </c:pt>
              </c:strCache>
            </c:strRef>
          </c:tx>
          <c:spPr>
            <a:ln w="38100" cap="rnd">
              <a:solidFill>
                <a:schemeClr val="accent4"/>
              </a:solidFill>
              <a:round/>
            </a:ln>
            <a:effectLst/>
          </c:spPr>
          <c:marker>
            <c:symbol val="none"/>
          </c:marker>
          <c:xVal>
            <c:numRef>
              <c:f>'実効線量100mSv ETE同士の比較'!$O$2:$O$29</c:f>
              <c:numCache>
                <c:formatCode>General</c:formatCode>
                <c:ptCount val="28"/>
                <c:pt idx="0">
                  <c:v>0</c:v>
                </c:pt>
                <c:pt idx="1">
                  <c:v>1</c:v>
                </c:pt>
                <c:pt idx="2">
                  <c:v>2</c:v>
                </c:pt>
                <c:pt idx="3">
                  <c:v>3</c:v>
                </c:pt>
                <c:pt idx="4">
                  <c:v>4</c:v>
                </c:pt>
                <c:pt idx="5">
                  <c:v>5</c:v>
                </c:pt>
                <c:pt idx="6">
                  <c:v>6</c:v>
                </c:pt>
                <c:pt idx="7">
                  <c:v>8</c:v>
                </c:pt>
                <c:pt idx="8">
                  <c:v>10</c:v>
                </c:pt>
                <c:pt idx="9">
                  <c:v>12</c:v>
                </c:pt>
                <c:pt idx="10">
                  <c:v>16</c:v>
                </c:pt>
                <c:pt idx="11">
                  <c:v>20</c:v>
                </c:pt>
                <c:pt idx="12">
                  <c:v>24</c:v>
                </c:pt>
                <c:pt idx="13">
                  <c:v>30</c:v>
                </c:pt>
                <c:pt idx="14">
                  <c:v>36</c:v>
                </c:pt>
                <c:pt idx="15">
                  <c:v>42</c:v>
                </c:pt>
                <c:pt idx="16">
                  <c:v>48</c:v>
                </c:pt>
                <c:pt idx="17">
                  <c:v>54</c:v>
                </c:pt>
                <c:pt idx="18">
                  <c:v>60</c:v>
                </c:pt>
                <c:pt idx="19">
                  <c:v>66</c:v>
                </c:pt>
                <c:pt idx="20">
                  <c:v>72</c:v>
                </c:pt>
                <c:pt idx="21">
                  <c:v>84</c:v>
                </c:pt>
                <c:pt idx="22">
                  <c:v>96</c:v>
                </c:pt>
                <c:pt idx="23">
                  <c:v>108</c:v>
                </c:pt>
                <c:pt idx="24">
                  <c:v>120</c:v>
                </c:pt>
                <c:pt idx="25">
                  <c:v>132</c:v>
                </c:pt>
                <c:pt idx="26">
                  <c:v>144</c:v>
                </c:pt>
                <c:pt idx="27">
                  <c:v>156</c:v>
                </c:pt>
              </c:numCache>
            </c:numRef>
          </c:xVal>
          <c:yVal>
            <c:numRef>
              <c:f>'実効線量100mSv ETE同士の比較'!$Q$2:$Q$29</c:f>
              <c:numCache>
                <c:formatCode>General</c:formatCode>
                <c:ptCount val="28"/>
                <c:pt idx="0">
                  <c:v>0.39191624956199117</c:v>
                </c:pt>
                <c:pt idx="1">
                  <c:v>0.49036459187238857</c:v>
                </c:pt>
                <c:pt idx="2">
                  <c:v>0.64853786473416108</c:v>
                </c:pt>
                <c:pt idx="3">
                  <c:v>0.61308582953562218</c:v>
                </c:pt>
                <c:pt idx="4">
                  <c:v>0.56000680778621681</c:v>
                </c:pt>
                <c:pt idx="5">
                  <c:v>0.57934278483244828</c:v>
                </c:pt>
                <c:pt idx="6">
                  <c:v>0.5834968238714483</c:v>
                </c:pt>
                <c:pt idx="7">
                  <c:v>0.51447950599658043</c:v>
                </c:pt>
                <c:pt idx="8">
                  <c:v>0.51785024429885196</c:v>
                </c:pt>
                <c:pt idx="9">
                  <c:v>0.53271819956344924</c:v>
                </c:pt>
                <c:pt idx="10">
                  <c:v>0.5638126472137962</c:v>
                </c:pt>
                <c:pt idx="11">
                  <c:v>0.58941628165473581</c:v>
                </c:pt>
                <c:pt idx="12">
                  <c:v>0.60856664406894379</c:v>
                </c:pt>
                <c:pt idx="13">
                  <c:v>0.63366909779373048</c:v>
                </c:pt>
                <c:pt idx="14">
                  <c:v>0.65650677961935189</c:v>
                </c:pt>
                <c:pt idx="15">
                  <c:v>0.6767857626533661</c:v>
                </c:pt>
                <c:pt idx="16">
                  <c:v>0.6910375845439547</c:v>
                </c:pt>
                <c:pt idx="17">
                  <c:v>0.70292811537988653</c:v>
                </c:pt>
                <c:pt idx="18">
                  <c:v>0.71362569469335002</c:v>
                </c:pt>
                <c:pt idx="19">
                  <c:v>0</c:v>
                </c:pt>
                <c:pt idx="20">
                  <c:v>0</c:v>
                </c:pt>
                <c:pt idx="21">
                  <c:v>0.75313154360044243</c:v>
                </c:pt>
                <c:pt idx="22">
                  <c:v>0</c:v>
                </c:pt>
                <c:pt idx="23">
                  <c:v>0</c:v>
                </c:pt>
                <c:pt idx="24">
                  <c:v>0.79257170943323807</c:v>
                </c:pt>
                <c:pt idx="25">
                  <c:v>0</c:v>
                </c:pt>
                <c:pt idx="26">
                  <c:v>0</c:v>
                </c:pt>
                <c:pt idx="27">
                  <c:v>0.81810117376821756</c:v>
                </c:pt>
              </c:numCache>
            </c:numRef>
          </c:yVal>
          <c:smooth val="0"/>
          <c:extLst>
            <c:ext xmlns:c16="http://schemas.microsoft.com/office/drawing/2014/chart" uri="{C3380CC4-5D6E-409C-BE32-E72D297353CC}">
              <c16:uniqueId val="{00000001-4544-4551-AF17-633F599F01CD}"/>
            </c:ext>
          </c:extLst>
        </c:ser>
        <c:ser>
          <c:idx val="2"/>
          <c:order val="2"/>
          <c:tx>
            <c:strRef>
              <c:f>'実効線量100mSv ETE同士の比較'!$R$1</c:f>
              <c:strCache>
                <c:ptCount val="1"/>
                <c:pt idx="0">
                  <c:v>short evacuation</c:v>
                </c:pt>
              </c:strCache>
            </c:strRef>
          </c:tx>
          <c:spPr>
            <a:ln w="19050" cap="rnd">
              <a:solidFill>
                <a:schemeClr val="accent4"/>
              </a:solidFill>
              <a:prstDash val="sysDash"/>
              <a:round/>
            </a:ln>
            <a:effectLst/>
          </c:spPr>
          <c:marker>
            <c:symbol val="none"/>
          </c:marker>
          <c:xVal>
            <c:numRef>
              <c:f>'実効線量100mSv ETE同士の比較'!$O$2:$O$29</c:f>
              <c:numCache>
                <c:formatCode>General</c:formatCode>
                <c:ptCount val="28"/>
                <c:pt idx="0">
                  <c:v>0</c:v>
                </c:pt>
                <c:pt idx="1">
                  <c:v>1</c:v>
                </c:pt>
                <c:pt idx="2">
                  <c:v>2</c:v>
                </c:pt>
                <c:pt idx="3">
                  <c:v>3</c:v>
                </c:pt>
                <c:pt idx="4">
                  <c:v>4</c:v>
                </c:pt>
                <c:pt idx="5">
                  <c:v>5</c:v>
                </c:pt>
                <c:pt idx="6">
                  <c:v>6</c:v>
                </c:pt>
                <c:pt idx="7">
                  <c:v>8</c:v>
                </c:pt>
                <c:pt idx="8">
                  <c:v>10</c:v>
                </c:pt>
                <c:pt idx="9">
                  <c:v>12</c:v>
                </c:pt>
                <c:pt idx="10">
                  <c:v>16</c:v>
                </c:pt>
                <c:pt idx="11">
                  <c:v>20</c:v>
                </c:pt>
                <c:pt idx="12">
                  <c:v>24</c:v>
                </c:pt>
                <c:pt idx="13">
                  <c:v>30</c:v>
                </c:pt>
                <c:pt idx="14">
                  <c:v>36</c:v>
                </c:pt>
                <c:pt idx="15">
                  <c:v>42</c:v>
                </c:pt>
                <c:pt idx="16">
                  <c:v>48</c:v>
                </c:pt>
                <c:pt idx="17">
                  <c:v>54</c:v>
                </c:pt>
                <c:pt idx="18">
                  <c:v>60</c:v>
                </c:pt>
                <c:pt idx="19">
                  <c:v>66</c:v>
                </c:pt>
                <c:pt idx="20">
                  <c:v>72</c:v>
                </c:pt>
                <c:pt idx="21">
                  <c:v>84</c:v>
                </c:pt>
                <c:pt idx="22">
                  <c:v>96</c:v>
                </c:pt>
                <c:pt idx="23">
                  <c:v>108</c:v>
                </c:pt>
                <c:pt idx="24">
                  <c:v>120</c:v>
                </c:pt>
                <c:pt idx="25">
                  <c:v>132</c:v>
                </c:pt>
                <c:pt idx="26">
                  <c:v>144</c:v>
                </c:pt>
                <c:pt idx="27">
                  <c:v>156</c:v>
                </c:pt>
              </c:numCache>
            </c:numRef>
          </c:xVal>
          <c:yVal>
            <c:numRef>
              <c:f>'実効線量100mSv ETE同士の比較'!$R$2:$R$29</c:f>
              <c:numCache>
                <c:formatCode>General</c:formatCode>
                <c:ptCount val="28"/>
                <c:pt idx="0">
                  <c:v>0.12608008892988881</c:v>
                </c:pt>
                <c:pt idx="1">
                  <c:v>0.38312339565423392</c:v>
                </c:pt>
                <c:pt idx="2">
                  <c:v>0.41744499127602747</c:v>
                </c:pt>
                <c:pt idx="3">
                  <c:v>0.51635168707329604</c:v>
                </c:pt>
                <c:pt idx="4">
                  <c:v>0.47635532654169288</c:v>
                </c:pt>
                <c:pt idx="5">
                  <c:v>0.47012318412348392</c:v>
                </c:pt>
                <c:pt idx="6">
                  <c:v>0.52226835762486956</c:v>
                </c:pt>
                <c:pt idx="7">
                  <c:v>0.49128286139380734</c:v>
                </c:pt>
                <c:pt idx="8">
                  <c:v>0.50790096757948788</c:v>
                </c:pt>
                <c:pt idx="9">
                  <c:v>0.52591915248418575</c:v>
                </c:pt>
                <c:pt idx="10">
                  <c:v>0.55789807755462084</c:v>
                </c:pt>
                <c:pt idx="11">
                  <c:v>0.58458630522440791</c:v>
                </c:pt>
                <c:pt idx="12">
                  <c:v>0.60459156191245034</c:v>
                </c:pt>
                <c:pt idx="13">
                  <c:v>0.63016143393702484</c:v>
                </c:pt>
                <c:pt idx="14">
                  <c:v>0.65299940945736579</c:v>
                </c:pt>
                <c:pt idx="15">
                  <c:v>0.67340701959254634</c:v>
                </c:pt>
                <c:pt idx="16">
                  <c:v>0.68868286533884748</c:v>
                </c:pt>
                <c:pt idx="17">
                  <c:v>0.70092354667631462</c:v>
                </c:pt>
                <c:pt idx="18">
                  <c:v>0.71163303754775009</c:v>
                </c:pt>
                <c:pt idx="19">
                  <c:v>0.72243749291430071</c:v>
                </c:pt>
                <c:pt idx="20">
                  <c:v>0.73248338257643342</c:v>
                </c:pt>
                <c:pt idx="21">
                  <c:v>0.75143190860119857</c:v>
                </c:pt>
                <c:pt idx="22">
                  <c:v>0</c:v>
                </c:pt>
                <c:pt idx="23">
                  <c:v>0</c:v>
                </c:pt>
                <c:pt idx="24">
                  <c:v>0</c:v>
                </c:pt>
                <c:pt idx="25">
                  <c:v>0</c:v>
                </c:pt>
                <c:pt idx="26">
                  <c:v>0</c:v>
                </c:pt>
                <c:pt idx="27">
                  <c:v>0</c:v>
                </c:pt>
              </c:numCache>
            </c:numRef>
          </c:yVal>
          <c:smooth val="0"/>
          <c:extLst>
            <c:ext xmlns:c16="http://schemas.microsoft.com/office/drawing/2014/chart" uri="{C3380CC4-5D6E-409C-BE32-E72D297353CC}">
              <c16:uniqueId val="{00000002-4544-4551-AF17-633F599F01CD}"/>
            </c:ext>
          </c:extLst>
        </c:ser>
        <c:dLbls>
          <c:showLegendKey val="0"/>
          <c:showVal val="0"/>
          <c:showCatName val="0"/>
          <c:showSerName val="0"/>
          <c:showPercent val="0"/>
          <c:showBubbleSize val="0"/>
        </c:dLbls>
        <c:axId val="1569189455"/>
        <c:axId val="1569167823"/>
      </c:scatterChart>
      <c:valAx>
        <c:axId val="1569189455"/>
        <c:scaling>
          <c:orientation val="minMax"/>
          <c:max val="24"/>
          <c:min val="0"/>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ltLang="ja-JP" sz="1800" b="0" i="0" baseline="0">
                    <a:effectLst/>
                  </a:rPr>
                  <a:t>DLTEVA (h)</a:t>
                </a:r>
                <a:endParaRPr lang="ja-JP" altLang="ja-JP">
                  <a:effectLst/>
                </a:endParaRP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ja-JP"/>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ja-JP"/>
          </a:p>
        </c:txPr>
        <c:crossAx val="1569167823"/>
        <c:crosses val="autoZero"/>
        <c:crossBetween val="midCat"/>
        <c:majorUnit val="1"/>
      </c:valAx>
      <c:valAx>
        <c:axId val="1569167823"/>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r>
                  <a:rPr lang="en-US" altLang="ja-JP" sz="1800" b="0" i="0" u="none" strike="noStrike" baseline="0">
                    <a:effectLst/>
                  </a:rPr>
                  <a:t>Population exceed 100 mSv (normalized)</a:t>
                </a:r>
                <a:endParaRPr lang="ja-JP" altLang="en-US" sz="1800" baseline="0"/>
              </a:p>
            </c:rich>
          </c:tx>
          <c:overlay val="0"/>
          <c:spPr>
            <a:noFill/>
            <a:ln>
              <a:noFill/>
            </a:ln>
            <a:effectLst/>
          </c:spPr>
          <c:txPr>
            <a:bodyPr rot="-54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ja-JP"/>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ja-JP"/>
          </a:p>
        </c:txPr>
        <c:crossAx val="1569189455"/>
        <c:crosses val="autoZero"/>
        <c:crossBetween val="midCat"/>
      </c:valAx>
      <c:spPr>
        <a:noFill/>
        <a:ln>
          <a:noFill/>
        </a:ln>
        <a:effectLst/>
      </c:spPr>
    </c:plotArea>
    <c:legend>
      <c:legendPos val="b"/>
      <c:overlay val="0"/>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ja-JP"/>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4">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scatterChart>
        <c:scatterStyle val="lineMarker"/>
        <c:varyColors val="0"/>
        <c:ser>
          <c:idx val="0"/>
          <c:order val="0"/>
          <c:tx>
            <c:strRef>
              <c:f>'実効線量100mSv ETE同士の比較'!$X$1</c:f>
              <c:strCache>
                <c:ptCount val="1"/>
                <c:pt idx="0">
                  <c:v>long evacuation</c:v>
                </c:pt>
              </c:strCache>
            </c:strRef>
          </c:tx>
          <c:spPr>
            <a:ln w="19050" cap="rnd">
              <a:solidFill>
                <a:schemeClr val="accent2"/>
              </a:solidFill>
              <a:prstDash val="lgDashDotDot"/>
              <a:round/>
            </a:ln>
            <a:effectLst/>
          </c:spPr>
          <c:marker>
            <c:symbol val="none"/>
          </c:marker>
          <c:xVal>
            <c:numRef>
              <c:f>'実効線量100mSv ETE同士の比較'!$W$2:$W$29</c:f>
              <c:numCache>
                <c:formatCode>General</c:formatCode>
                <c:ptCount val="28"/>
                <c:pt idx="0">
                  <c:v>0</c:v>
                </c:pt>
                <c:pt idx="1">
                  <c:v>1</c:v>
                </c:pt>
                <c:pt idx="2">
                  <c:v>2</c:v>
                </c:pt>
                <c:pt idx="3">
                  <c:v>3</c:v>
                </c:pt>
                <c:pt idx="4">
                  <c:v>4</c:v>
                </c:pt>
                <c:pt idx="5">
                  <c:v>5</c:v>
                </c:pt>
                <c:pt idx="6">
                  <c:v>6</c:v>
                </c:pt>
                <c:pt idx="7">
                  <c:v>8</c:v>
                </c:pt>
                <c:pt idx="8">
                  <c:v>10</c:v>
                </c:pt>
                <c:pt idx="9">
                  <c:v>12</c:v>
                </c:pt>
                <c:pt idx="10">
                  <c:v>16</c:v>
                </c:pt>
                <c:pt idx="11">
                  <c:v>20</c:v>
                </c:pt>
                <c:pt idx="12">
                  <c:v>24</c:v>
                </c:pt>
                <c:pt idx="13">
                  <c:v>30</c:v>
                </c:pt>
                <c:pt idx="14">
                  <c:v>36</c:v>
                </c:pt>
                <c:pt idx="15">
                  <c:v>42</c:v>
                </c:pt>
                <c:pt idx="16">
                  <c:v>48</c:v>
                </c:pt>
                <c:pt idx="17">
                  <c:v>54</c:v>
                </c:pt>
                <c:pt idx="18">
                  <c:v>60</c:v>
                </c:pt>
                <c:pt idx="19">
                  <c:v>66</c:v>
                </c:pt>
                <c:pt idx="20">
                  <c:v>72</c:v>
                </c:pt>
                <c:pt idx="21">
                  <c:v>84</c:v>
                </c:pt>
                <c:pt idx="22">
                  <c:v>96</c:v>
                </c:pt>
                <c:pt idx="23">
                  <c:v>108</c:v>
                </c:pt>
                <c:pt idx="24">
                  <c:v>120</c:v>
                </c:pt>
                <c:pt idx="25">
                  <c:v>132</c:v>
                </c:pt>
                <c:pt idx="26">
                  <c:v>144</c:v>
                </c:pt>
                <c:pt idx="27">
                  <c:v>156</c:v>
                </c:pt>
              </c:numCache>
            </c:numRef>
          </c:xVal>
          <c:yVal>
            <c:numRef>
              <c:f>'実効線量100mSv ETE同士の比較'!$X$2:$X$29</c:f>
              <c:numCache>
                <c:formatCode>General</c:formatCode>
                <c:ptCount val="28"/>
                <c:pt idx="0">
                  <c:v>0</c:v>
                </c:pt>
                <c:pt idx="1">
                  <c:v>0</c:v>
                </c:pt>
                <c:pt idx="2">
                  <c:v>0</c:v>
                </c:pt>
                <c:pt idx="3">
                  <c:v>0</c:v>
                </c:pt>
                <c:pt idx="4">
                  <c:v>0</c:v>
                </c:pt>
                <c:pt idx="5">
                  <c:v>0</c:v>
                </c:pt>
                <c:pt idx="6">
                  <c:v>3.7561661571882565E-5</c:v>
                </c:pt>
                <c:pt idx="7">
                  <c:v>4.1752788460271487E-3</c:v>
                </c:pt>
                <c:pt idx="8">
                  <c:v>3.115969333748889E-2</c:v>
                </c:pt>
                <c:pt idx="9">
                  <c:v>7.500757644897002E-2</c:v>
                </c:pt>
                <c:pt idx="10">
                  <c:v>0.13471656975967311</c:v>
                </c:pt>
                <c:pt idx="11">
                  <c:v>0.10830808530564258</c:v>
                </c:pt>
                <c:pt idx="12">
                  <c:v>0.10168180156337403</c:v>
                </c:pt>
                <c:pt idx="13">
                  <c:v>0.10206257289426089</c:v>
                </c:pt>
                <c:pt idx="14">
                  <c:v>0.10520690626871027</c:v>
                </c:pt>
                <c:pt idx="15">
                  <c:v>0.10806599811235988</c:v>
                </c:pt>
                <c:pt idx="16">
                  <c:v>0.11106448137015429</c:v>
                </c:pt>
                <c:pt idx="17">
                  <c:v>0.11385423702463218</c:v>
                </c:pt>
                <c:pt idx="18">
                  <c:v>0.11602573016179628</c:v>
                </c:pt>
                <c:pt idx="19">
                  <c:v>0.118023942697879</c:v>
                </c:pt>
                <c:pt idx="20">
                  <c:v>0.11989448952410071</c:v>
                </c:pt>
                <c:pt idx="21">
                  <c:v>0.12304354581938336</c:v>
                </c:pt>
                <c:pt idx="22">
                  <c:v>0.12646640346177976</c:v>
                </c:pt>
                <c:pt idx="23">
                  <c:v>0.13004088214996853</c:v>
                </c:pt>
                <c:pt idx="24">
                  <c:v>0.13303031737329712</c:v>
                </c:pt>
                <c:pt idx="25">
                  <c:v>0.135242235695541</c:v>
                </c:pt>
                <c:pt idx="26">
                  <c:v>0.13739251168376704</c:v>
                </c:pt>
                <c:pt idx="27">
                  <c:v>0.1398325638320406</c:v>
                </c:pt>
              </c:numCache>
            </c:numRef>
          </c:yVal>
          <c:smooth val="0"/>
          <c:extLst>
            <c:ext xmlns:c16="http://schemas.microsoft.com/office/drawing/2014/chart" uri="{C3380CC4-5D6E-409C-BE32-E72D297353CC}">
              <c16:uniqueId val="{00000000-03D6-44C1-B621-70CED1157835}"/>
            </c:ext>
          </c:extLst>
        </c:ser>
        <c:ser>
          <c:idx val="1"/>
          <c:order val="1"/>
          <c:tx>
            <c:strRef>
              <c:f>'実効線量100mSv ETE同士の比較'!$Y$1</c:f>
              <c:strCache>
                <c:ptCount val="1"/>
                <c:pt idx="0">
                  <c:v>normal evacuation</c:v>
                </c:pt>
              </c:strCache>
            </c:strRef>
          </c:tx>
          <c:spPr>
            <a:ln w="38100" cap="rnd">
              <a:solidFill>
                <a:schemeClr val="accent2"/>
              </a:solidFill>
              <a:round/>
            </a:ln>
            <a:effectLst/>
          </c:spPr>
          <c:marker>
            <c:symbol val="none"/>
          </c:marker>
          <c:xVal>
            <c:numRef>
              <c:f>'実効線量100mSv ETE同士の比較'!$W$2:$W$29</c:f>
              <c:numCache>
                <c:formatCode>General</c:formatCode>
                <c:ptCount val="28"/>
                <c:pt idx="0">
                  <c:v>0</c:v>
                </c:pt>
                <c:pt idx="1">
                  <c:v>1</c:v>
                </c:pt>
                <c:pt idx="2">
                  <c:v>2</c:v>
                </c:pt>
                <c:pt idx="3">
                  <c:v>3</c:v>
                </c:pt>
                <c:pt idx="4">
                  <c:v>4</c:v>
                </c:pt>
                <c:pt idx="5">
                  <c:v>5</c:v>
                </c:pt>
                <c:pt idx="6">
                  <c:v>6</c:v>
                </c:pt>
                <c:pt idx="7">
                  <c:v>8</c:v>
                </c:pt>
                <c:pt idx="8">
                  <c:v>10</c:v>
                </c:pt>
                <c:pt idx="9">
                  <c:v>12</c:v>
                </c:pt>
                <c:pt idx="10">
                  <c:v>16</c:v>
                </c:pt>
                <c:pt idx="11">
                  <c:v>20</c:v>
                </c:pt>
                <c:pt idx="12">
                  <c:v>24</c:v>
                </c:pt>
                <c:pt idx="13">
                  <c:v>30</c:v>
                </c:pt>
                <c:pt idx="14">
                  <c:v>36</c:v>
                </c:pt>
                <c:pt idx="15">
                  <c:v>42</c:v>
                </c:pt>
                <c:pt idx="16">
                  <c:v>48</c:v>
                </c:pt>
                <c:pt idx="17">
                  <c:v>54</c:v>
                </c:pt>
                <c:pt idx="18">
                  <c:v>60</c:v>
                </c:pt>
                <c:pt idx="19">
                  <c:v>66</c:v>
                </c:pt>
                <c:pt idx="20">
                  <c:v>72</c:v>
                </c:pt>
                <c:pt idx="21">
                  <c:v>84</c:v>
                </c:pt>
                <c:pt idx="22">
                  <c:v>96</c:v>
                </c:pt>
                <c:pt idx="23">
                  <c:v>108</c:v>
                </c:pt>
                <c:pt idx="24">
                  <c:v>120</c:v>
                </c:pt>
                <c:pt idx="25">
                  <c:v>132</c:v>
                </c:pt>
                <c:pt idx="26">
                  <c:v>144</c:v>
                </c:pt>
                <c:pt idx="27">
                  <c:v>156</c:v>
                </c:pt>
              </c:numCache>
            </c:numRef>
          </c:xVal>
          <c:yVal>
            <c:numRef>
              <c:f>'実効線量100mSv ETE同士の比較'!$Y$2:$Y$29</c:f>
              <c:numCache>
                <c:formatCode>General</c:formatCode>
                <c:ptCount val="28"/>
                <c:pt idx="0">
                  <c:v>0</c:v>
                </c:pt>
                <c:pt idx="1">
                  <c:v>0</c:v>
                </c:pt>
                <c:pt idx="2">
                  <c:v>0</c:v>
                </c:pt>
                <c:pt idx="3">
                  <c:v>0</c:v>
                </c:pt>
                <c:pt idx="4">
                  <c:v>0</c:v>
                </c:pt>
                <c:pt idx="5">
                  <c:v>0</c:v>
                </c:pt>
                <c:pt idx="6">
                  <c:v>1.7238216484463961E-5</c:v>
                </c:pt>
                <c:pt idx="7">
                  <c:v>7.5505556494992953E-4</c:v>
                </c:pt>
                <c:pt idx="8">
                  <c:v>6.4953184123960721E-3</c:v>
                </c:pt>
                <c:pt idx="9">
                  <c:v>2.2000317311903748E-2</c:v>
                </c:pt>
                <c:pt idx="10">
                  <c:v>6.5138349322758249E-2</c:v>
                </c:pt>
                <c:pt idx="11">
                  <c:v>9.1272971625690064E-2</c:v>
                </c:pt>
                <c:pt idx="12">
                  <c:v>9.9332964570167132E-2</c:v>
                </c:pt>
                <c:pt idx="13">
                  <c:v>0.10172904439524193</c:v>
                </c:pt>
                <c:pt idx="14">
                  <c:v>0.10493030679105282</c:v>
                </c:pt>
                <c:pt idx="15">
                  <c:v>0.10774261283655909</c:v>
                </c:pt>
                <c:pt idx="16">
                  <c:v>0.11076298395139732</c:v>
                </c:pt>
                <c:pt idx="17">
                  <c:v>0.11360192644438763</c:v>
                </c:pt>
                <c:pt idx="18">
                  <c:v>0.11585978690948646</c:v>
                </c:pt>
                <c:pt idx="19">
                  <c:v>0.11783671245809142</c:v>
                </c:pt>
                <c:pt idx="20">
                  <c:v>0.11971754849445697</c:v>
                </c:pt>
                <c:pt idx="21">
                  <c:v>0.12288376470675319</c:v>
                </c:pt>
                <c:pt idx="22">
                  <c:v>0.12631102490181728</c:v>
                </c:pt>
                <c:pt idx="23">
                  <c:v>0.12987720585376877</c:v>
                </c:pt>
                <c:pt idx="24">
                  <c:v>0.13292284934179113</c:v>
                </c:pt>
                <c:pt idx="25">
                  <c:v>0.13511839920266189</c:v>
                </c:pt>
                <c:pt idx="26">
                  <c:v>0.13729550064698412</c:v>
                </c:pt>
                <c:pt idx="27">
                  <c:v>0.13970821394702629</c:v>
                </c:pt>
              </c:numCache>
            </c:numRef>
          </c:yVal>
          <c:smooth val="0"/>
          <c:extLst>
            <c:ext xmlns:c16="http://schemas.microsoft.com/office/drawing/2014/chart" uri="{C3380CC4-5D6E-409C-BE32-E72D297353CC}">
              <c16:uniqueId val="{00000001-03D6-44C1-B621-70CED1157835}"/>
            </c:ext>
          </c:extLst>
        </c:ser>
        <c:ser>
          <c:idx val="2"/>
          <c:order val="2"/>
          <c:tx>
            <c:strRef>
              <c:f>'実効線量100mSv ETE同士の比較'!$Z$1</c:f>
              <c:strCache>
                <c:ptCount val="1"/>
                <c:pt idx="0">
                  <c:v>short evacuation</c:v>
                </c:pt>
              </c:strCache>
            </c:strRef>
          </c:tx>
          <c:spPr>
            <a:ln w="19050" cap="rnd">
              <a:solidFill>
                <a:schemeClr val="accent2"/>
              </a:solidFill>
              <a:prstDash val="sysDash"/>
              <a:round/>
            </a:ln>
            <a:effectLst/>
          </c:spPr>
          <c:marker>
            <c:symbol val="none"/>
          </c:marker>
          <c:xVal>
            <c:numRef>
              <c:f>'実効線量100mSv ETE同士の比較'!$W$2:$W$29</c:f>
              <c:numCache>
                <c:formatCode>General</c:formatCode>
                <c:ptCount val="28"/>
                <c:pt idx="0">
                  <c:v>0</c:v>
                </c:pt>
                <c:pt idx="1">
                  <c:v>1</c:v>
                </c:pt>
                <c:pt idx="2">
                  <c:v>2</c:v>
                </c:pt>
                <c:pt idx="3">
                  <c:v>3</c:v>
                </c:pt>
                <c:pt idx="4">
                  <c:v>4</c:v>
                </c:pt>
                <c:pt idx="5">
                  <c:v>5</c:v>
                </c:pt>
                <c:pt idx="6">
                  <c:v>6</c:v>
                </c:pt>
                <c:pt idx="7">
                  <c:v>8</c:v>
                </c:pt>
                <c:pt idx="8">
                  <c:v>10</c:v>
                </c:pt>
                <c:pt idx="9">
                  <c:v>12</c:v>
                </c:pt>
                <c:pt idx="10">
                  <c:v>16</c:v>
                </c:pt>
                <c:pt idx="11">
                  <c:v>20</c:v>
                </c:pt>
                <c:pt idx="12">
                  <c:v>24</c:v>
                </c:pt>
                <c:pt idx="13">
                  <c:v>30</c:v>
                </c:pt>
                <c:pt idx="14">
                  <c:v>36</c:v>
                </c:pt>
                <c:pt idx="15">
                  <c:v>42</c:v>
                </c:pt>
                <c:pt idx="16">
                  <c:v>48</c:v>
                </c:pt>
                <c:pt idx="17">
                  <c:v>54</c:v>
                </c:pt>
                <c:pt idx="18">
                  <c:v>60</c:v>
                </c:pt>
                <c:pt idx="19">
                  <c:v>66</c:v>
                </c:pt>
                <c:pt idx="20">
                  <c:v>72</c:v>
                </c:pt>
                <c:pt idx="21">
                  <c:v>84</c:v>
                </c:pt>
                <c:pt idx="22">
                  <c:v>96</c:v>
                </c:pt>
                <c:pt idx="23">
                  <c:v>108</c:v>
                </c:pt>
                <c:pt idx="24">
                  <c:v>120</c:v>
                </c:pt>
                <c:pt idx="25">
                  <c:v>132</c:v>
                </c:pt>
                <c:pt idx="26">
                  <c:v>144</c:v>
                </c:pt>
                <c:pt idx="27">
                  <c:v>156</c:v>
                </c:pt>
              </c:numCache>
            </c:numRef>
          </c:xVal>
          <c:yVal>
            <c:numRef>
              <c:f>'実効線量100mSv ETE同士の比較'!$Z$2:$Z$29</c:f>
              <c:numCache>
                <c:formatCode>General</c:formatCode>
                <c:ptCount val="28"/>
                <c:pt idx="0">
                  <c:v>0</c:v>
                </c:pt>
                <c:pt idx="1">
                  <c:v>0</c:v>
                </c:pt>
                <c:pt idx="2">
                  <c:v>0</c:v>
                </c:pt>
                <c:pt idx="3">
                  <c:v>0</c:v>
                </c:pt>
                <c:pt idx="4">
                  <c:v>0</c:v>
                </c:pt>
                <c:pt idx="5">
                  <c:v>0</c:v>
                </c:pt>
                <c:pt idx="6">
                  <c:v>1.1750083239364462E-5</c:v>
                </c:pt>
                <c:pt idx="7">
                  <c:v>5.4429317922943365E-4</c:v>
                </c:pt>
                <c:pt idx="8">
                  <c:v>5.0435376636192375E-3</c:v>
                </c:pt>
                <c:pt idx="9">
                  <c:v>1.6711319698122694E-2</c:v>
                </c:pt>
                <c:pt idx="10">
                  <c:v>5.5126493830648562E-2</c:v>
                </c:pt>
                <c:pt idx="11">
                  <c:v>8.6490042278553281E-2</c:v>
                </c:pt>
                <c:pt idx="12">
                  <c:v>9.8283515614280892E-2</c:v>
                </c:pt>
                <c:pt idx="13">
                  <c:v>0.10157237102589774</c:v>
                </c:pt>
                <c:pt idx="14">
                  <c:v>0.10484859570033625</c:v>
                </c:pt>
                <c:pt idx="15">
                  <c:v>0.10760758210064109</c:v>
                </c:pt>
                <c:pt idx="16">
                  <c:v>0.11061272626287665</c:v>
                </c:pt>
                <c:pt idx="17">
                  <c:v>0.11340611323457526</c:v>
                </c:pt>
                <c:pt idx="18">
                  <c:v>0.11577192515154011</c:v>
                </c:pt>
                <c:pt idx="19">
                  <c:v>0.11774742811635122</c:v>
                </c:pt>
                <c:pt idx="20">
                  <c:v>0.11961650058934864</c:v>
                </c:pt>
                <c:pt idx="21">
                  <c:v>0.1227938967041218</c:v>
                </c:pt>
                <c:pt idx="22">
                  <c:v>0.1262207982417192</c:v>
                </c:pt>
                <c:pt idx="23">
                  <c:v>0.12981410451092734</c:v>
                </c:pt>
                <c:pt idx="24">
                  <c:v>0.13284535294237496</c:v>
                </c:pt>
                <c:pt idx="25">
                  <c:v>0.13503855812128726</c:v>
                </c:pt>
                <c:pt idx="26">
                  <c:v>0.13724517531121988</c:v>
                </c:pt>
                <c:pt idx="27">
                  <c:v>0.13965644896219789</c:v>
                </c:pt>
              </c:numCache>
            </c:numRef>
          </c:yVal>
          <c:smooth val="0"/>
          <c:extLst>
            <c:ext xmlns:c16="http://schemas.microsoft.com/office/drawing/2014/chart" uri="{C3380CC4-5D6E-409C-BE32-E72D297353CC}">
              <c16:uniqueId val="{00000002-03D6-44C1-B621-70CED1157835}"/>
            </c:ext>
          </c:extLst>
        </c:ser>
        <c:dLbls>
          <c:showLegendKey val="0"/>
          <c:showVal val="0"/>
          <c:showCatName val="0"/>
          <c:showSerName val="0"/>
          <c:showPercent val="0"/>
          <c:showBubbleSize val="0"/>
        </c:dLbls>
        <c:axId val="1676600335"/>
        <c:axId val="1676600751"/>
      </c:scatterChart>
      <c:valAx>
        <c:axId val="1676600335"/>
        <c:scaling>
          <c:orientation val="minMax"/>
          <c:max val="24"/>
          <c:min val="0"/>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ltLang="ja-JP" sz="1800" b="0" i="0" baseline="0" dirty="0">
                    <a:effectLst/>
                  </a:rPr>
                  <a:t>DLTEVA (h)</a:t>
                </a:r>
                <a:endParaRPr lang="ja-JP" altLang="ja-JP" sz="1800" dirty="0">
                  <a:effectLst/>
                </a:endParaRP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ja-JP"/>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ja-JP"/>
          </a:p>
        </c:txPr>
        <c:crossAx val="1676600751"/>
        <c:crosses val="autoZero"/>
        <c:crossBetween val="midCat"/>
        <c:majorUnit val="1"/>
      </c:valAx>
      <c:valAx>
        <c:axId val="1676600751"/>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ltLang="ja-JP" sz="1800" b="0" i="0" baseline="0" dirty="0">
                    <a:effectLst/>
                  </a:rPr>
                  <a:t>Population exceed 100 mSv (normalized)</a:t>
                </a:r>
                <a:endParaRPr lang="ja-JP" altLang="ja-JP" sz="1800" baseline="0" dirty="0">
                  <a:effectLst/>
                </a:endParaRP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ja-JP"/>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ja-JP"/>
          </a:p>
        </c:txPr>
        <c:crossAx val="1676600335"/>
        <c:crosses val="autoZero"/>
        <c:crossBetween val="midCat"/>
      </c:valAx>
      <c:spPr>
        <a:noFill/>
        <a:ln>
          <a:noFill/>
        </a:ln>
        <a:effectLst/>
      </c:spPr>
    </c:plotArea>
    <c:legend>
      <c:legendPos val="b"/>
      <c:overlay val="0"/>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ja-JP"/>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3" y="2"/>
            <a:ext cx="4304059" cy="3405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2003" tIns="46004" rIns="92003" bIns="46004" numCol="1" anchor="t" anchorCtr="0" compatLnSpc="1">
            <a:prstTxWarp prst="textNoShape">
              <a:avLst/>
            </a:prstTxWarp>
          </a:bodyPr>
          <a:lstStyle>
            <a:lvl1pPr algn="l" defTabSz="920284" eaLnBrk="1" hangingPunct="1">
              <a:spcBef>
                <a:spcPct val="50000"/>
              </a:spcBef>
              <a:defRPr sz="1200">
                <a:ea typeface="ＭＳ Ｐゴシック" panose="020B0600070205080204" pitchFamily="50" charset="-128"/>
              </a:defRPr>
            </a:lvl1pPr>
          </a:lstStyle>
          <a:p>
            <a:pPr>
              <a:defRPr/>
            </a:pPr>
            <a:endParaRPr lang="en-US" altLang="ja-JP"/>
          </a:p>
        </p:txBody>
      </p:sp>
      <p:sp>
        <p:nvSpPr>
          <p:cNvPr id="2051" name="Rectangle 3"/>
          <p:cNvSpPr>
            <a:spLocks noGrp="1" noChangeArrowheads="1"/>
          </p:cNvSpPr>
          <p:nvPr>
            <p:ph type="dt" sz="quarter" idx="1"/>
          </p:nvPr>
        </p:nvSpPr>
        <p:spPr bwMode="auto">
          <a:xfrm>
            <a:off x="5622580" y="2"/>
            <a:ext cx="4304058" cy="3405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2003" tIns="46004" rIns="92003" bIns="46004" numCol="1" anchor="t" anchorCtr="0" compatLnSpc="1">
            <a:prstTxWarp prst="textNoShape">
              <a:avLst/>
            </a:prstTxWarp>
          </a:bodyPr>
          <a:lstStyle>
            <a:lvl1pPr algn="r" defTabSz="920284" eaLnBrk="1" hangingPunct="1">
              <a:spcBef>
                <a:spcPct val="50000"/>
              </a:spcBef>
              <a:defRPr sz="1200">
                <a:ea typeface="ＭＳ Ｐゴシック" panose="020B0600070205080204" pitchFamily="50" charset="-128"/>
              </a:defRPr>
            </a:lvl1pPr>
          </a:lstStyle>
          <a:p>
            <a:pPr>
              <a:defRPr/>
            </a:pPr>
            <a:endParaRPr lang="en-US" altLang="ja-JP"/>
          </a:p>
        </p:txBody>
      </p:sp>
      <p:sp>
        <p:nvSpPr>
          <p:cNvPr id="2052" name="Rectangle 4"/>
          <p:cNvSpPr>
            <a:spLocks noGrp="1" noChangeArrowheads="1"/>
          </p:cNvSpPr>
          <p:nvPr>
            <p:ph type="ftr" sz="quarter" idx="2"/>
          </p:nvPr>
        </p:nvSpPr>
        <p:spPr bwMode="auto">
          <a:xfrm>
            <a:off x="3" y="6457108"/>
            <a:ext cx="4304059" cy="3405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2003" tIns="46004" rIns="92003" bIns="46004" numCol="1" anchor="b" anchorCtr="0" compatLnSpc="1">
            <a:prstTxWarp prst="textNoShape">
              <a:avLst/>
            </a:prstTxWarp>
          </a:bodyPr>
          <a:lstStyle>
            <a:lvl1pPr algn="l" defTabSz="920284" eaLnBrk="1" hangingPunct="1">
              <a:spcBef>
                <a:spcPct val="50000"/>
              </a:spcBef>
              <a:defRPr sz="1200">
                <a:ea typeface="ＭＳ Ｐゴシック" panose="020B0600070205080204" pitchFamily="50" charset="-128"/>
              </a:defRPr>
            </a:lvl1pPr>
          </a:lstStyle>
          <a:p>
            <a:pPr>
              <a:defRPr/>
            </a:pPr>
            <a:endParaRPr lang="en-US" altLang="ja-JP"/>
          </a:p>
        </p:txBody>
      </p:sp>
      <p:sp>
        <p:nvSpPr>
          <p:cNvPr id="2053" name="Rectangle 5"/>
          <p:cNvSpPr>
            <a:spLocks noGrp="1" noChangeArrowheads="1"/>
          </p:cNvSpPr>
          <p:nvPr>
            <p:ph type="sldNum" sz="quarter" idx="3"/>
          </p:nvPr>
        </p:nvSpPr>
        <p:spPr bwMode="auto">
          <a:xfrm>
            <a:off x="5622580" y="6457108"/>
            <a:ext cx="4304058" cy="3405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2003" tIns="46004" rIns="92003" bIns="46004" numCol="1" anchor="b" anchorCtr="0" compatLnSpc="1">
            <a:prstTxWarp prst="textNoShape">
              <a:avLst/>
            </a:prstTxWarp>
          </a:bodyPr>
          <a:lstStyle>
            <a:lvl1pPr algn="r" defTabSz="920284" eaLnBrk="1" hangingPunct="1">
              <a:spcBef>
                <a:spcPct val="50000"/>
              </a:spcBef>
              <a:defRPr sz="1200"/>
            </a:lvl1pPr>
          </a:lstStyle>
          <a:p>
            <a:fld id="{BFD68803-CC63-4A93-A909-051FDB1FB073}" type="slidenum">
              <a:rPr lang="en-US" altLang="ja-JP"/>
              <a:pPr/>
              <a:t>‹#›</a:t>
            </a:fld>
            <a:endParaRPr lang="en-US" altLang="ja-JP"/>
          </a:p>
        </p:txBody>
      </p:sp>
    </p:spTree>
    <p:extLst>
      <p:ext uri="{BB962C8B-B14F-4D97-AF65-F5344CB8AC3E}">
        <p14:creationId xmlns:p14="http://schemas.microsoft.com/office/powerpoint/2010/main" val="16407151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3" y="2"/>
            <a:ext cx="4304059" cy="3405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2003" tIns="46004" rIns="92003" bIns="46004" numCol="1" anchor="t" anchorCtr="0" compatLnSpc="1">
            <a:prstTxWarp prst="textNoShape">
              <a:avLst/>
            </a:prstTxWarp>
          </a:bodyPr>
          <a:lstStyle>
            <a:lvl1pPr algn="l" defTabSz="920284" eaLnBrk="1" hangingPunct="1">
              <a:spcBef>
                <a:spcPct val="50000"/>
              </a:spcBef>
              <a:defRPr sz="1200">
                <a:ea typeface="ＭＳ Ｐゴシック" panose="020B0600070205080204" pitchFamily="50" charset="-128"/>
              </a:defRPr>
            </a:lvl1pPr>
          </a:lstStyle>
          <a:p>
            <a:pPr>
              <a:defRPr/>
            </a:pPr>
            <a:endParaRPr lang="en-US" altLang="ja-JP"/>
          </a:p>
        </p:txBody>
      </p:sp>
      <p:sp>
        <p:nvSpPr>
          <p:cNvPr id="4099" name="Rectangle 3"/>
          <p:cNvSpPr>
            <a:spLocks noGrp="1" noChangeArrowheads="1"/>
          </p:cNvSpPr>
          <p:nvPr>
            <p:ph type="dt" idx="1"/>
          </p:nvPr>
        </p:nvSpPr>
        <p:spPr bwMode="auto">
          <a:xfrm>
            <a:off x="5622580" y="2"/>
            <a:ext cx="4304058" cy="3405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2003" tIns="46004" rIns="92003" bIns="46004" numCol="1" anchor="t" anchorCtr="0" compatLnSpc="1">
            <a:prstTxWarp prst="textNoShape">
              <a:avLst/>
            </a:prstTxWarp>
          </a:bodyPr>
          <a:lstStyle>
            <a:lvl1pPr algn="r" defTabSz="920284" eaLnBrk="1" hangingPunct="1">
              <a:spcBef>
                <a:spcPct val="50000"/>
              </a:spcBef>
              <a:defRPr sz="1200">
                <a:ea typeface="ＭＳ Ｐゴシック" panose="020B0600070205080204" pitchFamily="50" charset="-128"/>
              </a:defRPr>
            </a:lvl1pPr>
          </a:lstStyle>
          <a:p>
            <a:pPr>
              <a:defRPr/>
            </a:pPr>
            <a:endParaRPr lang="en-US" altLang="ja-JP"/>
          </a:p>
        </p:txBody>
      </p:sp>
      <p:sp>
        <p:nvSpPr>
          <p:cNvPr id="18436" name="Rectangle 4"/>
          <p:cNvSpPr>
            <a:spLocks noGrp="1" noRot="1" noChangeAspect="1" noChangeArrowheads="1"/>
          </p:cNvSpPr>
          <p:nvPr>
            <p:ph type="sldImg" idx="2"/>
          </p:nvPr>
        </p:nvSpPr>
        <p:spPr bwMode="auto">
          <a:xfrm>
            <a:off x="3271838" y="509588"/>
            <a:ext cx="3398837" cy="25495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4101" name="Rectangle 5"/>
          <p:cNvSpPr>
            <a:spLocks noGrp="1" noChangeArrowheads="1"/>
          </p:cNvSpPr>
          <p:nvPr>
            <p:ph type="body" sz="quarter" idx="3"/>
          </p:nvPr>
        </p:nvSpPr>
        <p:spPr bwMode="auto">
          <a:xfrm>
            <a:off x="1322961" y="3229610"/>
            <a:ext cx="7280718" cy="305879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2003" tIns="46004" rIns="92003" bIns="46004" numCol="1" anchor="t" anchorCtr="0" compatLnSpc="1">
            <a:prstTxWarp prst="textNoShape">
              <a:avLst/>
            </a:prstTxWarp>
          </a:bodyPr>
          <a:lstStyle/>
          <a:p>
            <a:pPr lvl="0"/>
            <a:r>
              <a:rPr lang="ja-JP" altLang="en-US" noProof="0"/>
              <a:t>マスターテキストの書式設定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4102" name="Rectangle 6"/>
          <p:cNvSpPr>
            <a:spLocks noGrp="1" noChangeArrowheads="1"/>
          </p:cNvSpPr>
          <p:nvPr>
            <p:ph type="ftr" sz="quarter" idx="4"/>
          </p:nvPr>
        </p:nvSpPr>
        <p:spPr bwMode="auto">
          <a:xfrm>
            <a:off x="3" y="6457108"/>
            <a:ext cx="4304059" cy="3405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2003" tIns="46004" rIns="92003" bIns="46004" numCol="1" anchor="b" anchorCtr="0" compatLnSpc="1">
            <a:prstTxWarp prst="textNoShape">
              <a:avLst/>
            </a:prstTxWarp>
          </a:bodyPr>
          <a:lstStyle>
            <a:lvl1pPr algn="l" defTabSz="920284" eaLnBrk="1" hangingPunct="1">
              <a:spcBef>
                <a:spcPct val="50000"/>
              </a:spcBef>
              <a:defRPr sz="1200">
                <a:ea typeface="ＭＳ Ｐゴシック" panose="020B0600070205080204" pitchFamily="50" charset="-128"/>
              </a:defRPr>
            </a:lvl1pPr>
          </a:lstStyle>
          <a:p>
            <a:pPr>
              <a:defRPr/>
            </a:pPr>
            <a:endParaRPr lang="en-US" altLang="ja-JP"/>
          </a:p>
        </p:txBody>
      </p:sp>
      <p:sp>
        <p:nvSpPr>
          <p:cNvPr id="4103" name="Rectangle 7"/>
          <p:cNvSpPr>
            <a:spLocks noGrp="1" noChangeArrowheads="1"/>
          </p:cNvSpPr>
          <p:nvPr>
            <p:ph type="sldNum" sz="quarter" idx="5"/>
          </p:nvPr>
        </p:nvSpPr>
        <p:spPr bwMode="auto">
          <a:xfrm>
            <a:off x="5622580" y="6457108"/>
            <a:ext cx="4304058" cy="3405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2003" tIns="46004" rIns="92003" bIns="46004" numCol="1" anchor="b" anchorCtr="0" compatLnSpc="1">
            <a:prstTxWarp prst="textNoShape">
              <a:avLst/>
            </a:prstTxWarp>
          </a:bodyPr>
          <a:lstStyle>
            <a:lvl1pPr algn="r" defTabSz="920284" eaLnBrk="1" hangingPunct="1">
              <a:spcBef>
                <a:spcPct val="50000"/>
              </a:spcBef>
              <a:defRPr sz="1200"/>
            </a:lvl1pPr>
          </a:lstStyle>
          <a:p>
            <a:fld id="{A88F2586-D68A-42BA-9279-8AF30C0CC0BA}" type="slidenum">
              <a:rPr lang="en-US" altLang="ja-JP"/>
              <a:pPr/>
              <a:t>‹#›</a:t>
            </a:fld>
            <a:endParaRPr lang="en-US" altLang="ja-JP"/>
          </a:p>
        </p:txBody>
      </p:sp>
    </p:spTree>
    <p:extLst>
      <p:ext uri="{BB962C8B-B14F-4D97-AF65-F5344CB8AC3E}">
        <p14:creationId xmlns:p14="http://schemas.microsoft.com/office/powerpoint/2010/main" val="65997602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pitchFamily="18"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A88F2586-D68A-42BA-9279-8AF30C0CC0BA}" type="slidenum">
              <a:rPr lang="en-US" altLang="ja-JP" smtClean="0"/>
              <a:pPr/>
              <a:t>0</a:t>
            </a:fld>
            <a:endParaRPr lang="en-US" altLang="ja-JP"/>
          </a:p>
        </p:txBody>
      </p:sp>
    </p:spTree>
    <p:extLst>
      <p:ext uri="{BB962C8B-B14F-4D97-AF65-F5344CB8AC3E}">
        <p14:creationId xmlns:p14="http://schemas.microsoft.com/office/powerpoint/2010/main" val="11836513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A88F2586-D68A-42BA-9279-8AF30C0CC0BA}" type="slidenum">
              <a:rPr lang="en-US" altLang="ja-JP" smtClean="0"/>
              <a:pPr/>
              <a:t>22</a:t>
            </a:fld>
            <a:endParaRPr lang="en-US" altLang="ja-JP"/>
          </a:p>
        </p:txBody>
      </p:sp>
    </p:spTree>
    <p:extLst>
      <p:ext uri="{BB962C8B-B14F-4D97-AF65-F5344CB8AC3E}">
        <p14:creationId xmlns:p14="http://schemas.microsoft.com/office/powerpoint/2010/main" val="37168348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a:p>
        </p:txBody>
      </p:sp>
      <p:sp>
        <p:nvSpPr>
          <p:cNvPr id="4" name="スライド番号プレースホルダー 3"/>
          <p:cNvSpPr>
            <a:spLocks noGrp="1"/>
          </p:cNvSpPr>
          <p:nvPr>
            <p:ph type="sldNum" sz="quarter" idx="5"/>
          </p:nvPr>
        </p:nvSpPr>
        <p:spPr/>
        <p:txBody>
          <a:bodyPr/>
          <a:lstStyle/>
          <a:p>
            <a:pPr marL="0" marR="0" lvl="0" indent="0" algn="r" defTabSz="920284" rtl="0" eaLnBrk="1" fontAlgn="base" latinLnBrk="0" hangingPunct="1">
              <a:lnSpc>
                <a:spcPct val="100000"/>
              </a:lnSpc>
              <a:spcBef>
                <a:spcPct val="50000"/>
              </a:spcBef>
              <a:spcAft>
                <a:spcPct val="0"/>
              </a:spcAft>
              <a:buClrTx/>
              <a:buSzTx/>
              <a:buFontTx/>
              <a:buNone/>
              <a:tabLst/>
              <a:defRPr/>
            </a:pPr>
            <a:fld id="{A88F2586-D68A-42BA-9279-8AF30C0CC0BA}" type="slidenum">
              <a:rPr kumimoji="1" lang="en-US" altLang="ja-JP" sz="1200" b="0" i="0" u="none" strike="noStrike" kern="1200" cap="none" spc="0" normalizeH="0" baseline="0" noProof="0" smtClean="0">
                <a:ln>
                  <a:noFill/>
                </a:ln>
                <a:solidFill>
                  <a:srgbClr val="000000"/>
                </a:solidFill>
                <a:effectLst/>
                <a:uLnTx/>
                <a:uFillTx/>
                <a:latin typeface="Times New Roman" panose="02020603050405020304" pitchFamily="18" charset="0"/>
                <a:ea typeface="ＭＳ Ｐゴシック" panose="020B0600070205080204" pitchFamily="50" charset="-128"/>
                <a:cs typeface="+mn-cs"/>
              </a:rPr>
              <a:pPr marL="0" marR="0" lvl="0" indent="0" algn="r" defTabSz="920284" rtl="0" eaLnBrk="1" fontAlgn="base" latinLnBrk="0" hangingPunct="1">
                <a:lnSpc>
                  <a:spcPct val="100000"/>
                </a:lnSpc>
                <a:spcBef>
                  <a:spcPct val="50000"/>
                </a:spcBef>
                <a:spcAft>
                  <a:spcPct val="0"/>
                </a:spcAft>
                <a:buClrTx/>
                <a:buSzTx/>
                <a:buFontTx/>
                <a:buNone/>
                <a:tabLst/>
                <a:defRPr/>
              </a:pPr>
              <a:t>27</a:t>
            </a:fld>
            <a:endParaRPr kumimoji="1" lang="en-US" altLang="ja-JP" sz="1200" b="0" i="0" u="none" strike="noStrike" kern="1200" cap="none" spc="0" normalizeH="0" baseline="0" noProof="0">
              <a:ln>
                <a:noFill/>
              </a:ln>
              <a:solidFill>
                <a:srgbClr val="000000"/>
              </a:solidFill>
              <a:effectLst/>
              <a:uLnTx/>
              <a:uFillTx/>
              <a:latin typeface="Times New Roman" panose="02020603050405020304" pitchFamily="18" charset="0"/>
              <a:ea typeface="ＭＳ Ｐゴシック" panose="020B0600070205080204" pitchFamily="50" charset="-128"/>
              <a:cs typeface="+mn-cs"/>
            </a:endParaRPr>
          </a:p>
        </p:txBody>
      </p:sp>
    </p:spTree>
    <p:extLst>
      <p:ext uri="{BB962C8B-B14F-4D97-AF65-F5344CB8AC3E}">
        <p14:creationId xmlns:p14="http://schemas.microsoft.com/office/powerpoint/2010/main" val="2298505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342900" marR="0" lvl="0" indent="-342900" algn="l" defTabSz="914400" rtl="0" eaLnBrk="0" fontAlgn="base" latinLnBrk="0" hangingPunct="0">
              <a:lnSpc>
                <a:spcPct val="100000"/>
              </a:lnSpc>
              <a:spcBef>
                <a:spcPct val="30000"/>
              </a:spcBef>
              <a:spcAft>
                <a:spcPct val="0"/>
              </a:spcAft>
              <a:buClrTx/>
              <a:buSzTx/>
              <a:buFont typeface="Wingdings" panose="05000000000000000000" pitchFamily="2" charset="2"/>
              <a:buChar char="ü"/>
              <a:tabLst/>
              <a:defRPr/>
            </a:pPr>
            <a:r>
              <a:rPr lang="en-US" altLang="ja-JP" sz="1200" dirty="0">
                <a:cs typeface="Times New Roman" panose="02020603050405020304" pitchFamily="18" charset="0"/>
              </a:rPr>
              <a:t>A rapidly progressing severe accident is a This type of accident is determined for scenarios in which containment integrity can be determined as bypassed or immediately lost during a GE with core damage.</a:t>
            </a:r>
          </a:p>
          <a:p>
            <a:pPr marL="342900" marR="0" lvl="0" indent="-342900" algn="l" defTabSz="914400" rtl="0" eaLnBrk="0" fontAlgn="base" latinLnBrk="0" hangingPunct="0">
              <a:lnSpc>
                <a:spcPct val="100000"/>
              </a:lnSpc>
              <a:spcBef>
                <a:spcPct val="30000"/>
              </a:spcBef>
              <a:spcAft>
                <a:spcPct val="0"/>
              </a:spcAft>
              <a:buClrTx/>
              <a:buSzTx/>
              <a:buFont typeface="Wingdings" panose="05000000000000000000" pitchFamily="2" charset="2"/>
              <a:buChar char="ü"/>
              <a:tabLst/>
              <a:defRPr/>
            </a:pPr>
            <a:r>
              <a:rPr lang="en-US" altLang="ja-JP" dirty="0">
                <a:cs typeface="Times New Roman" panose="02020603050405020304" pitchFamily="18" charset="0"/>
              </a:rPr>
              <a:t>The estimated time to evacuate (ETE) of 90% residents is used to determine whether residents within a short distance should evacuate or remain indoors. </a:t>
            </a:r>
          </a:p>
          <a:p>
            <a:pPr marL="342900" marR="0" lvl="0" indent="-342900" algn="l" defTabSz="914400" rtl="0" eaLnBrk="0" fontAlgn="base" latinLnBrk="0" hangingPunct="0">
              <a:lnSpc>
                <a:spcPct val="100000"/>
              </a:lnSpc>
              <a:spcBef>
                <a:spcPct val="30000"/>
              </a:spcBef>
              <a:spcAft>
                <a:spcPct val="0"/>
              </a:spcAft>
              <a:buClrTx/>
              <a:buSzTx/>
              <a:buFont typeface="Wingdings" panose="05000000000000000000" pitchFamily="2" charset="2"/>
              <a:buChar char="ü"/>
              <a:tabLst/>
              <a:defRPr/>
            </a:pPr>
            <a:endParaRPr lang="en-US" altLang="ja-JP" sz="1200" dirty="0">
              <a:cs typeface="Times New Roman" panose="02020603050405020304" pitchFamily="18" charset="0"/>
            </a:endParaRPr>
          </a:p>
          <a:p>
            <a:pPr marL="342900" indent="-342900">
              <a:buFont typeface="Wingdings" panose="05000000000000000000" pitchFamily="2" charset="2"/>
              <a:buChar char="ü"/>
            </a:pPr>
            <a:endParaRPr kumimoji="1" lang="ja-JP" altLang="en-US" dirty="0"/>
          </a:p>
        </p:txBody>
      </p:sp>
      <p:sp>
        <p:nvSpPr>
          <p:cNvPr id="4" name="スライド番号プレースホルダー 3"/>
          <p:cNvSpPr>
            <a:spLocks noGrp="1"/>
          </p:cNvSpPr>
          <p:nvPr>
            <p:ph type="sldNum" sz="quarter" idx="5"/>
          </p:nvPr>
        </p:nvSpPr>
        <p:spPr/>
        <p:txBody>
          <a:bodyPr/>
          <a:lstStyle/>
          <a:p>
            <a:fld id="{A88F2586-D68A-42BA-9279-8AF30C0CC0BA}" type="slidenum">
              <a:rPr lang="en-US" altLang="ja-JP" smtClean="0"/>
              <a:pPr/>
              <a:t>2</a:t>
            </a:fld>
            <a:endParaRPr lang="en-US" altLang="ja-JP"/>
          </a:p>
        </p:txBody>
      </p:sp>
    </p:spTree>
    <p:extLst>
      <p:ext uri="{BB962C8B-B14F-4D97-AF65-F5344CB8AC3E}">
        <p14:creationId xmlns:p14="http://schemas.microsoft.com/office/powerpoint/2010/main" val="4876952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a:p>
        </p:txBody>
      </p:sp>
      <p:sp>
        <p:nvSpPr>
          <p:cNvPr id="4" name="スライド番号プレースホルダー 3"/>
          <p:cNvSpPr>
            <a:spLocks noGrp="1"/>
          </p:cNvSpPr>
          <p:nvPr>
            <p:ph type="sldNum" sz="quarter" idx="5"/>
          </p:nvPr>
        </p:nvSpPr>
        <p:spPr/>
        <p:txBody>
          <a:bodyPr/>
          <a:lstStyle/>
          <a:p>
            <a:fld id="{A88F2586-D68A-42BA-9279-8AF30C0CC0BA}" type="slidenum">
              <a:rPr lang="en-US" altLang="ja-JP" smtClean="0"/>
              <a:pPr/>
              <a:t>3</a:t>
            </a:fld>
            <a:endParaRPr lang="en-US" altLang="ja-JP"/>
          </a:p>
        </p:txBody>
      </p:sp>
    </p:spTree>
    <p:extLst>
      <p:ext uri="{BB962C8B-B14F-4D97-AF65-F5344CB8AC3E}">
        <p14:creationId xmlns:p14="http://schemas.microsoft.com/office/powerpoint/2010/main" val="31922333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altLang="ja-JP" sz="1200" b="0" i="0" dirty="0">
                <a:effectLst/>
                <a:latin typeface="Times New Roman" panose="02020603050405020304" pitchFamily="18" charset="0"/>
                <a:cs typeface="Times New Roman" panose="02020603050405020304" pitchFamily="18" charset="0"/>
              </a:rPr>
              <a:t>Development of analytical models using </a:t>
            </a:r>
            <a:r>
              <a:rPr lang="en-US" altLang="ja-JP" sz="1200" i="0" dirty="0">
                <a:effectLst/>
                <a:latin typeface="Times New Roman" panose="02020603050405020304" pitchFamily="18" charset="0"/>
                <a:cs typeface="Times New Roman" panose="02020603050405020304" pitchFamily="18" charset="0"/>
              </a:rPr>
              <a:t>MELCOR </a:t>
            </a:r>
            <a:r>
              <a:rPr lang="en-US" altLang="ja-JP" sz="1200" dirty="0">
                <a:latin typeface="Times New Roman" panose="02020603050405020304" pitchFamily="18" charset="0"/>
                <a:cs typeface="Times New Roman" panose="02020603050405020304" pitchFamily="18" charset="0"/>
              </a:rPr>
              <a:t>is</a:t>
            </a:r>
            <a:r>
              <a:rPr lang="en-US" altLang="ja-JP" sz="1200" i="0" dirty="0">
                <a:effectLst/>
                <a:latin typeface="Times New Roman" panose="02020603050405020304" pitchFamily="18" charset="0"/>
                <a:cs typeface="Times New Roman" panose="02020603050405020304" pitchFamily="18" charset="0"/>
              </a:rPr>
              <a:t> carried out to analyze accident progression considering accident measures; such as </a:t>
            </a:r>
            <a:r>
              <a:rPr lang="en-US" altLang="ja-JP" sz="1200" dirty="0">
                <a:latin typeface="Times New Roman" panose="02020603050405020304" pitchFamily="18" charset="0"/>
                <a:cs typeface="Times New Roman" panose="02020603050405020304" pitchFamily="18" charset="0"/>
              </a:rPr>
              <a:t>FCVS,</a:t>
            </a:r>
            <a:r>
              <a:rPr lang="en-US" altLang="ja-JP" sz="1200" i="0" dirty="0">
                <a:effectLst/>
                <a:latin typeface="Times New Roman" panose="02020603050405020304" pitchFamily="18" charset="0"/>
                <a:cs typeface="Times New Roman" panose="02020603050405020304" pitchFamily="18" charset="0"/>
              </a:rPr>
              <a:t> that are introduced in the new regulatory standards</a:t>
            </a:r>
            <a:r>
              <a:rPr lang="en-US" altLang="ja-JP" sz="1200" b="0" i="0" dirty="0">
                <a:effectLst/>
                <a:latin typeface="Times New Roman" panose="02020603050405020304" pitchFamily="18" charset="0"/>
                <a:cs typeface="Times New Roman" panose="02020603050405020304" pitchFamily="18" charset="0"/>
              </a:rPr>
              <a:t>. Using those results, accident scenarios are characterized from the viewpoint of emergency preparedness.</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altLang="ja-JP" sz="1200" b="0" i="0" dirty="0">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US" altLang="ja-JP" sz="1200" b="0" i="0" dirty="0">
                <a:effectLst/>
                <a:latin typeface="Times New Roman" panose="02020603050405020304" pitchFamily="18" charset="0"/>
                <a:cs typeface="Times New Roman" panose="02020603050405020304" pitchFamily="18" charset="0"/>
              </a:rPr>
              <a:t>Consequence analyses using MACCS are conducted for those accident scenarios in domestic environmental conditions. Based on analysis results, accident scenarios are to be grouped from the viewpoint of characteristic exposure doses, and classification of release categories considering effective protective actions corresponding to the plant conditions </a:t>
            </a:r>
            <a:r>
              <a:rPr lang="en-US" altLang="ja-JP" sz="1200" dirty="0">
                <a:latin typeface="Times New Roman" panose="02020603050405020304" pitchFamily="18" charset="0"/>
                <a:cs typeface="Times New Roman" panose="02020603050405020304" pitchFamily="18" charset="0"/>
              </a:rPr>
              <a:t>is</a:t>
            </a:r>
            <a:r>
              <a:rPr lang="en-US" altLang="ja-JP" sz="1200" b="0" i="0" dirty="0">
                <a:effectLst/>
                <a:latin typeface="Times New Roman" panose="02020603050405020304" pitchFamily="18" charset="0"/>
                <a:cs typeface="Times New Roman" panose="02020603050405020304" pitchFamily="18" charset="0"/>
              </a:rPr>
              <a:t> carried out.</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altLang="ja-JP" sz="1200" b="0" i="0" dirty="0">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US" altLang="ja-JP" sz="1200" b="0" i="0" dirty="0">
                <a:effectLst/>
                <a:latin typeface="Times New Roman" panose="02020603050405020304" pitchFamily="18" charset="0"/>
                <a:cs typeface="Times New Roman" panose="02020603050405020304" pitchFamily="18" charset="0"/>
              </a:rPr>
              <a:t>Appropriate combinations of protective actions are studied by confirming the effects on radiation doses for each scenario for each target of protective actions</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altLang="ja-JP" sz="1200" dirty="0">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altLang="ja-JP" sz="1200" b="0" i="0" dirty="0">
              <a:effectLst/>
              <a:latin typeface="Times New Roman" panose="02020603050405020304" pitchFamily="18" charset="0"/>
              <a:cs typeface="Times New Roman" panose="02020603050405020304" pitchFamily="18" charset="0"/>
            </a:endParaRPr>
          </a:p>
          <a:p>
            <a:endParaRPr kumimoji="1" lang="en-US" altLang="ja-JP" dirty="0"/>
          </a:p>
        </p:txBody>
      </p:sp>
      <p:sp>
        <p:nvSpPr>
          <p:cNvPr id="4" name="スライド番号プレースホルダー 3"/>
          <p:cNvSpPr>
            <a:spLocks noGrp="1"/>
          </p:cNvSpPr>
          <p:nvPr>
            <p:ph type="sldNum" sz="quarter" idx="5"/>
          </p:nvPr>
        </p:nvSpPr>
        <p:spPr/>
        <p:txBody>
          <a:bodyPr/>
          <a:lstStyle/>
          <a:p>
            <a:pPr marL="0" marR="0" lvl="0" indent="0" algn="r" defTabSz="920284" rtl="0" eaLnBrk="1" fontAlgn="base" latinLnBrk="0" hangingPunct="1">
              <a:lnSpc>
                <a:spcPct val="100000"/>
              </a:lnSpc>
              <a:spcBef>
                <a:spcPct val="50000"/>
              </a:spcBef>
              <a:spcAft>
                <a:spcPct val="0"/>
              </a:spcAft>
              <a:buClrTx/>
              <a:buSzTx/>
              <a:buFontTx/>
              <a:buNone/>
              <a:tabLst/>
              <a:defRPr/>
            </a:pPr>
            <a:fld id="{A88F2586-D68A-42BA-9279-8AF30C0CC0BA}" type="slidenum">
              <a:rPr kumimoji="1" lang="en-US" altLang="ja-JP" sz="1200" b="0" i="0" u="none" strike="noStrike" kern="1200" cap="none" spc="0" normalizeH="0" baseline="0" noProof="0" smtClean="0">
                <a:ln>
                  <a:noFill/>
                </a:ln>
                <a:solidFill>
                  <a:srgbClr val="000000"/>
                </a:solidFill>
                <a:effectLst/>
                <a:uLnTx/>
                <a:uFillTx/>
                <a:latin typeface="Times New Roman" panose="02020603050405020304" pitchFamily="18" charset="0"/>
                <a:ea typeface="ＭＳ Ｐゴシック" panose="020B0600070205080204" pitchFamily="50" charset="-128"/>
                <a:cs typeface="+mn-cs"/>
              </a:rPr>
              <a:pPr marL="0" marR="0" lvl="0" indent="0" algn="r" defTabSz="920284" rtl="0" eaLnBrk="1" fontAlgn="base" latinLnBrk="0" hangingPunct="1">
                <a:lnSpc>
                  <a:spcPct val="100000"/>
                </a:lnSpc>
                <a:spcBef>
                  <a:spcPct val="50000"/>
                </a:spcBef>
                <a:spcAft>
                  <a:spcPct val="0"/>
                </a:spcAft>
                <a:buClrTx/>
                <a:buSzTx/>
                <a:buFontTx/>
                <a:buNone/>
                <a:tabLst/>
                <a:defRPr/>
              </a:pPr>
              <a:t>6</a:t>
            </a:fld>
            <a:endParaRPr kumimoji="1" lang="en-US" altLang="ja-JP" sz="1200" b="0" i="0" u="none" strike="noStrike" kern="1200" cap="none" spc="0" normalizeH="0" baseline="0" noProof="0">
              <a:ln>
                <a:noFill/>
              </a:ln>
              <a:solidFill>
                <a:srgbClr val="000000"/>
              </a:solidFill>
              <a:effectLst/>
              <a:uLnTx/>
              <a:uFillTx/>
              <a:latin typeface="Times New Roman" panose="02020603050405020304" pitchFamily="18" charset="0"/>
              <a:ea typeface="ＭＳ Ｐゴシック" panose="020B0600070205080204" pitchFamily="50" charset="-128"/>
              <a:cs typeface="+mn-cs"/>
            </a:endParaRPr>
          </a:p>
        </p:txBody>
      </p:sp>
    </p:spTree>
    <p:extLst>
      <p:ext uri="{BB962C8B-B14F-4D97-AF65-F5344CB8AC3E}">
        <p14:creationId xmlns:p14="http://schemas.microsoft.com/office/powerpoint/2010/main" val="20731113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342900" indent="-342900">
              <a:buFont typeface="Wingdings" panose="05000000000000000000" pitchFamily="2" charset="2"/>
              <a:buChar char="ü"/>
            </a:pPr>
            <a:endParaRPr kumimoji="1" lang="ja-JP" altLang="en-US" dirty="0"/>
          </a:p>
        </p:txBody>
      </p:sp>
      <p:sp>
        <p:nvSpPr>
          <p:cNvPr id="4" name="スライド番号プレースホルダー 3"/>
          <p:cNvSpPr>
            <a:spLocks noGrp="1"/>
          </p:cNvSpPr>
          <p:nvPr>
            <p:ph type="sldNum" sz="quarter" idx="5"/>
          </p:nvPr>
        </p:nvSpPr>
        <p:spPr/>
        <p:txBody>
          <a:bodyPr/>
          <a:lstStyle/>
          <a:p>
            <a:fld id="{A88F2586-D68A-42BA-9279-8AF30C0CC0BA}" type="slidenum">
              <a:rPr lang="en-US" altLang="ja-JP" smtClean="0"/>
              <a:pPr/>
              <a:t>7</a:t>
            </a:fld>
            <a:endParaRPr lang="en-US" altLang="ja-JP"/>
          </a:p>
        </p:txBody>
      </p:sp>
    </p:spTree>
    <p:extLst>
      <p:ext uri="{BB962C8B-B14F-4D97-AF65-F5344CB8AC3E}">
        <p14:creationId xmlns:p14="http://schemas.microsoft.com/office/powerpoint/2010/main" val="7972136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342900" indent="-342900">
              <a:buFont typeface="Wingdings" panose="05000000000000000000" pitchFamily="2" charset="2"/>
              <a:buChar char="ü"/>
            </a:pPr>
            <a:endParaRPr kumimoji="1" lang="ja-JP" altLang="en-US"/>
          </a:p>
        </p:txBody>
      </p:sp>
      <p:sp>
        <p:nvSpPr>
          <p:cNvPr id="4" name="スライド番号プレースホルダー 3"/>
          <p:cNvSpPr>
            <a:spLocks noGrp="1"/>
          </p:cNvSpPr>
          <p:nvPr>
            <p:ph type="sldNum" sz="quarter" idx="5"/>
          </p:nvPr>
        </p:nvSpPr>
        <p:spPr/>
        <p:txBody>
          <a:bodyPr/>
          <a:lstStyle/>
          <a:p>
            <a:fld id="{A88F2586-D68A-42BA-9279-8AF30C0CC0BA}" type="slidenum">
              <a:rPr lang="en-US" altLang="ja-JP" smtClean="0"/>
              <a:pPr/>
              <a:t>12</a:t>
            </a:fld>
            <a:endParaRPr lang="en-US" altLang="ja-JP"/>
          </a:p>
        </p:txBody>
      </p:sp>
    </p:spTree>
    <p:extLst>
      <p:ext uri="{BB962C8B-B14F-4D97-AF65-F5344CB8AC3E}">
        <p14:creationId xmlns:p14="http://schemas.microsoft.com/office/powerpoint/2010/main" val="33629404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a:p>
        </p:txBody>
      </p:sp>
      <p:sp>
        <p:nvSpPr>
          <p:cNvPr id="4" name="スライド番号プレースホルダー 3"/>
          <p:cNvSpPr>
            <a:spLocks noGrp="1"/>
          </p:cNvSpPr>
          <p:nvPr>
            <p:ph type="sldNum" sz="quarter" idx="5"/>
          </p:nvPr>
        </p:nvSpPr>
        <p:spPr/>
        <p:txBody>
          <a:bodyPr/>
          <a:lstStyle/>
          <a:p>
            <a:fld id="{A88F2586-D68A-42BA-9279-8AF30C0CC0BA}" type="slidenum">
              <a:rPr lang="en-US" altLang="ja-JP" smtClean="0"/>
              <a:pPr/>
              <a:t>14</a:t>
            </a:fld>
            <a:endParaRPr lang="en-US" altLang="ja-JP"/>
          </a:p>
        </p:txBody>
      </p:sp>
    </p:spTree>
    <p:extLst>
      <p:ext uri="{BB962C8B-B14F-4D97-AF65-F5344CB8AC3E}">
        <p14:creationId xmlns:p14="http://schemas.microsoft.com/office/powerpoint/2010/main" val="28591090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a:p>
        </p:txBody>
      </p:sp>
      <p:sp>
        <p:nvSpPr>
          <p:cNvPr id="4" name="スライド番号プレースホルダー 3"/>
          <p:cNvSpPr>
            <a:spLocks noGrp="1"/>
          </p:cNvSpPr>
          <p:nvPr>
            <p:ph type="sldNum" sz="quarter" idx="5"/>
          </p:nvPr>
        </p:nvSpPr>
        <p:spPr/>
        <p:txBody>
          <a:bodyPr/>
          <a:lstStyle/>
          <a:p>
            <a:fld id="{A88F2586-D68A-42BA-9279-8AF30C0CC0BA}" type="slidenum">
              <a:rPr lang="en-US" altLang="ja-JP" smtClean="0"/>
              <a:pPr/>
              <a:t>15</a:t>
            </a:fld>
            <a:endParaRPr lang="en-US" altLang="ja-JP"/>
          </a:p>
        </p:txBody>
      </p:sp>
    </p:spTree>
    <p:extLst>
      <p:ext uri="{BB962C8B-B14F-4D97-AF65-F5344CB8AC3E}">
        <p14:creationId xmlns:p14="http://schemas.microsoft.com/office/powerpoint/2010/main" val="38960429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A88F2586-D68A-42BA-9279-8AF30C0CC0BA}" type="slidenum">
              <a:rPr lang="en-US" altLang="ja-JP" smtClean="0"/>
              <a:pPr/>
              <a:t>20</a:t>
            </a:fld>
            <a:endParaRPr lang="en-US" altLang="ja-JP"/>
          </a:p>
        </p:txBody>
      </p:sp>
    </p:spTree>
    <p:extLst>
      <p:ext uri="{BB962C8B-B14F-4D97-AF65-F5344CB8AC3E}">
        <p14:creationId xmlns:p14="http://schemas.microsoft.com/office/powerpoint/2010/main" val="20210182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a:t>マスター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a:t>マスター サブタイトルの書式設定</a:t>
            </a:r>
          </a:p>
        </p:txBody>
      </p:sp>
    </p:spTree>
    <p:extLst>
      <p:ext uri="{BB962C8B-B14F-4D97-AF65-F5344CB8AC3E}">
        <p14:creationId xmlns:p14="http://schemas.microsoft.com/office/powerpoint/2010/main" val="41666413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Tree>
    <p:extLst>
      <p:ext uri="{BB962C8B-B14F-4D97-AF65-F5344CB8AC3E}">
        <p14:creationId xmlns:p14="http://schemas.microsoft.com/office/powerpoint/2010/main" val="26031564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591300" y="260350"/>
            <a:ext cx="2019300" cy="6140450"/>
          </a:xfrm>
        </p:spPr>
        <p:txBody>
          <a:bodyPr vert="eaVert"/>
          <a:lstStyle/>
          <a:p>
            <a:r>
              <a:rPr lang="ja-JP" altLang="en-US"/>
              <a:t>マスター タイトルの書式設定</a:t>
            </a:r>
          </a:p>
        </p:txBody>
      </p:sp>
      <p:sp>
        <p:nvSpPr>
          <p:cNvPr id="3" name="縦書きテキスト プレースホルダー 2"/>
          <p:cNvSpPr>
            <a:spLocks noGrp="1"/>
          </p:cNvSpPr>
          <p:nvPr>
            <p:ph type="body" orient="vert" idx="1"/>
          </p:nvPr>
        </p:nvSpPr>
        <p:spPr>
          <a:xfrm>
            <a:off x="533400" y="260350"/>
            <a:ext cx="5905500" cy="6140450"/>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Tree>
    <p:extLst>
      <p:ext uri="{BB962C8B-B14F-4D97-AF65-F5344CB8AC3E}">
        <p14:creationId xmlns:p14="http://schemas.microsoft.com/office/powerpoint/2010/main" val="28590065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タイトルと表">
    <p:spTree>
      <p:nvGrpSpPr>
        <p:cNvPr id="1" name=""/>
        <p:cNvGrpSpPr/>
        <p:nvPr/>
      </p:nvGrpSpPr>
      <p:grpSpPr>
        <a:xfrm>
          <a:off x="0" y="0"/>
          <a:ext cx="0" cy="0"/>
          <a:chOff x="0" y="0"/>
          <a:chExt cx="0" cy="0"/>
        </a:xfrm>
      </p:grpSpPr>
      <p:sp>
        <p:nvSpPr>
          <p:cNvPr id="2" name="タイトル 1"/>
          <p:cNvSpPr>
            <a:spLocks noGrp="1"/>
          </p:cNvSpPr>
          <p:nvPr>
            <p:ph type="title"/>
          </p:nvPr>
        </p:nvSpPr>
        <p:spPr>
          <a:xfrm>
            <a:off x="533400" y="260350"/>
            <a:ext cx="8077200" cy="577850"/>
          </a:xfrm>
        </p:spPr>
        <p:txBody>
          <a:bodyPr/>
          <a:lstStyle/>
          <a:p>
            <a:r>
              <a:rPr lang="ja-JP" altLang="en-US"/>
              <a:t>マスター タイトルの書式設定</a:t>
            </a:r>
          </a:p>
        </p:txBody>
      </p:sp>
      <p:sp>
        <p:nvSpPr>
          <p:cNvPr id="3" name="表プレースホルダー 2"/>
          <p:cNvSpPr>
            <a:spLocks noGrp="1"/>
          </p:cNvSpPr>
          <p:nvPr>
            <p:ph type="tbl" idx="1"/>
          </p:nvPr>
        </p:nvSpPr>
        <p:spPr>
          <a:xfrm>
            <a:off x="533400" y="1016000"/>
            <a:ext cx="8077200" cy="5384800"/>
          </a:xfrm>
        </p:spPr>
        <p:txBody>
          <a:bodyPr/>
          <a:lstStyle/>
          <a:p>
            <a:pPr lvl="0"/>
            <a:endParaRPr lang="ja-JP" altLang="en-US" noProof="0"/>
          </a:p>
        </p:txBody>
      </p:sp>
    </p:spTree>
    <p:extLst>
      <p:ext uri="{BB962C8B-B14F-4D97-AF65-F5344CB8AC3E}">
        <p14:creationId xmlns:p14="http://schemas.microsoft.com/office/powerpoint/2010/main" val="377648548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タイトル、テキスト、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533400" y="260350"/>
            <a:ext cx="8077200" cy="577850"/>
          </a:xfrm>
        </p:spPr>
        <p:txBody>
          <a:bodyPr/>
          <a:lstStyle/>
          <a:p>
            <a:r>
              <a:rPr lang="ja-JP" altLang="en-US"/>
              <a:t>マスター タイトルの書式設定</a:t>
            </a:r>
          </a:p>
        </p:txBody>
      </p:sp>
      <p:sp>
        <p:nvSpPr>
          <p:cNvPr id="3" name="テキスト プレースホルダー 2"/>
          <p:cNvSpPr>
            <a:spLocks noGrp="1"/>
          </p:cNvSpPr>
          <p:nvPr>
            <p:ph type="body" sz="half" idx="1"/>
          </p:nvPr>
        </p:nvSpPr>
        <p:spPr>
          <a:xfrm>
            <a:off x="533400" y="1016000"/>
            <a:ext cx="3962400" cy="538480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p:cNvSpPr>
            <a:spLocks noGrp="1"/>
          </p:cNvSpPr>
          <p:nvPr>
            <p:ph sz="half" idx="2"/>
          </p:nvPr>
        </p:nvSpPr>
        <p:spPr>
          <a:xfrm>
            <a:off x="4648200" y="1016000"/>
            <a:ext cx="3962400" cy="538480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Tree>
    <p:extLst>
      <p:ext uri="{BB962C8B-B14F-4D97-AF65-F5344CB8AC3E}">
        <p14:creationId xmlns:p14="http://schemas.microsoft.com/office/powerpoint/2010/main" val="27572305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 3"/>
          <p:cNvSpPr>
            <a:spLocks noGrp="1"/>
          </p:cNvSpPr>
          <p:nvPr>
            <p:ph type="dt" sz="half" idx="10"/>
          </p:nvPr>
        </p:nvSpPr>
        <p:spPr/>
        <p:txBody>
          <a:bodyPr/>
          <a:lstStyle/>
          <a:p>
            <a:fld id="{5BF274BB-4590-45CC-A741-F2BC10DB90BE}" type="datetime1">
              <a:rPr lang="ja-JP" altLang="en-US" smtClean="0">
                <a:solidFill>
                  <a:prstClr val="black">
                    <a:tint val="75000"/>
                  </a:prstClr>
                </a:solidFill>
              </a:rPr>
              <a:pPr/>
              <a:t>2023/9/8</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solidFill>
              </a:rPr>
              <a:pPr/>
              <a:t>‹#›</a:t>
            </a:fld>
            <a:endParaRPr lang="ja-JP" altLang="en-US">
              <a:solidFill>
                <a:prstClr val="black"/>
              </a:solidFill>
            </a:endParaRPr>
          </a:p>
        </p:txBody>
      </p:sp>
    </p:spTree>
    <p:extLst>
      <p:ext uri="{BB962C8B-B14F-4D97-AF65-F5344CB8AC3E}">
        <p14:creationId xmlns:p14="http://schemas.microsoft.com/office/powerpoint/2010/main" val="26513217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6DFC0B0F-7F25-4183-9039-5A9A9D809730}" type="datetime1">
              <a:rPr lang="ja-JP" altLang="en-US" smtClean="0">
                <a:solidFill>
                  <a:prstClr val="black">
                    <a:tint val="75000"/>
                  </a:prstClr>
                </a:solidFill>
              </a:rPr>
              <a:pPr/>
              <a:t>2023/9/8</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solidFill>
              </a:rPr>
              <a:pPr/>
              <a:t>‹#›</a:t>
            </a:fld>
            <a:endParaRPr lang="ja-JP" altLang="en-US">
              <a:solidFill>
                <a:prstClr val="black"/>
              </a:solidFill>
            </a:endParaRPr>
          </a:p>
        </p:txBody>
      </p:sp>
    </p:spTree>
    <p:extLst>
      <p:ext uri="{BB962C8B-B14F-4D97-AF65-F5344CB8AC3E}">
        <p14:creationId xmlns:p14="http://schemas.microsoft.com/office/powerpoint/2010/main" val="332957418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マスター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 3"/>
          <p:cNvSpPr>
            <a:spLocks noGrp="1"/>
          </p:cNvSpPr>
          <p:nvPr>
            <p:ph type="dt" sz="half" idx="10"/>
          </p:nvPr>
        </p:nvSpPr>
        <p:spPr/>
        <p:txBody>
          <a:bodyPr/>
          <a:lstStyle/>
          <a:p>
            <a:fld id="{65CA6D2A-409F-43E1-B5D8-F14C3F36153D}" type="datetime1">
              <a:rPr lang="ja-JP" altLang="en-US" smtClean="0">
                <a:solidFill>
                  <a:prstClr val="black">
                    <a:tint val="75000"/>
                  </a:prstClr>
                </a:solidFill>
              </a:rPr>
              <a:pPr/>
              <a:t>2023/9/8</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solidFill>
              </a:rPr>
              <a:pPr/>
              <a:t>‹#›</a:t>
            </a:fld>
            <a:endParaRPr lang="ja-JP" altLang="en-US">
              <a:solidFill>
                <a:prstClr val="black"/>
              </a:solidFill>
            </a:endParaRPr>
          </a:p>
        </p:txBody>
      </p:sp>
    </p:spTree>
    <p:extLst>
      <p:ext uri="{BB962C8B-B14F-4D97-AF65-F5344CB8AC3E}">
        <p14:creationId xmlns:p14="http://schemas.microsoft.com/office/powerpoint/2010/main" val="425004561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 4"/>
          <p:cNvSpPr>
            <a:spLocks noGrp="1"/>
          </p:cNvSpPr>
          <p:nvPr>
            <p:ph type="dt" sz="half" idx="10"/>
          </p:nvPr>
        </p:nvSpPr>
        <p:spPr/>
        <p:txBody>
          <a:bodyPr/>
          <a:lstStyle/>
          <a:p>
            <a:fld id="{E1ACEA03-4566-4234-94B6-FAEB80C188B2}" type="datetime1">
              <a:rPr lang="ja-JP" altLang="en-US" smtClean="0">
                <a:solidFill>
                  <a:prstClr val="black">
                    <a:tint val="75000"/>
                  </a:prstClr>
                </a:solidFill>
              </a:rPr>
              <a:pPr/>
              <a:t>2023/9/8</a:t>
            </a:fld>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D2D8002D-B5B0-4BAC-B1F6-782DDCCE6D9C}" type="slidenum">
              <a:rPr lang="ja-JP" altLang="en-US" smtClean="0">
                <a:solidFill>
                  <a:prstClr val="black"/>
                </a:solidFill>
              </a:rPr>
              <a:pPr/>
              <a:t>‹#›</a:t>
            </a:fld>
            <a:endParaRPr lang="ja-JP" altLang="en-US">
              <a:solidFill>
                <a:prstClr val="black"/>
              </a:solidFill>
            </a:endParaRPr>
          </a:p>
        </p:txBody>
      </p:sp>
    </p:spTree>
    <p:extLst>
      <p:ext uri="{BB962C8B-B14F-4D97-AF65-F5344CB8AC3E}">
        <p14:creationId xmlns:p14="http://schemas.microsoft.com/office/powerpoint/2010/main" val="176233851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 6"/>
          <p:cNvSpPr>
            <a:spLocks noGrp="1"/>
          </p:cNvSpPr>
          <p:nvPr>
            <p:ph type="dt" sz="half" idx="10"/>
          </p:nvPr>
        </p:nvSpPr>
        <p:spPr/>
        <p:txBody>
          <a:bodyPr/>
          <a:lstStyle/>
          <a:p>
            <a:fld id="{85D4AB77-2599-4624-8AA4-AC1D61E9FCF2}" type="datetime1">
              <a:rPr lang="ja-JP" altLang="en-US" smtClean="0">
                <a:solidFill>
                  <a:prstClr val="black">
                    <a:tint val="75000"/>
                  </a:prstClr>
                </a:solidFill>
              </a:rPr>
              <a:pPr/>
              <a:t>2023/9/8</a:t>
            </a:fld>
            <a:endParaRPr lang="ja-JP" altLang="en-US">
              <a:solidFill>
                <a:prstClr val="black">
                  <a:tint val="75000"/>
                </a:prstClr>
              </a:solidFill>
            </a:endParaRPr>
          </a:p>
        </p:txBody>
      </p:sp>
      <p:sp>
        <p:nvSpPr>
          <p:cNvPr id="8" name="フッター プレースホルダ 7"/>
          <p:cNvSpPr>
            <a:spLocks noGrp="1"/>
          </p:cNvSpPr>
          <p:nvPr>
            <p:ph type="ftr" sz="quarter" idx="11"/>
          </p:nvPr>
        </p:nvSpPr>
        <p:spPr/>
        <p:txBody>
          <a:bodyPr/>
          <a:lstStyle/>
          <a:p>
            <a:endParaRPr lang="ja-JP" altLang="en-US">
              <a:solidFill>
                <a:prstClr val="black">
                  <a:tint val="75000"/>
                </a:prstClr>
              </a:solidFill>
            </a:endParaRPr>
          </a:p>
        </p:txBody>
      </p:sp>
      <p:sp>
        <p:nvSpPr>
          <p:cNvPr id="9" name="スライド番号プレースホルダ 8"/>
          <p:cNvSpPr>
            <a:spLocks noGrp="1"/>
          </p:cNvSpPr>
          <p:nvPr>
            <p:ph type="sldNum" sz="quarter" idx="12"/>
          </p:nvPr>
        </p:nvSpPr>
        <p:spPr/>
        <p:txBody>
          <a:bodyPr/>
          <a:lstStyle/>
          <a:p>
            <a:fld id="{D2D8002D-B5B0-4BAC-B1F6-782DDCCE6D9C}" type="slidenum">
              <a:rPr lang="ja-JP" altLang="en-US" smtClean="0">
                <a:solidFill>
                  <a:prstClr val="black"/>
                </a:solidFill>
              </a:rPr>
              <a:pPr/>
              <a:t>‹#›</a:t>
            </a:fld>
            <a:endParaRPr lang="ja-JP" altLang="en-US">
              <a:solidFill>
                <a:prstClr val="black"/>
              </a:solidFill>
            </a:endParaRPr>
          </a:p>
        </p:txBody>
      </p:sp>
    </p:spTree>
    <p:extLst>
      <p:ext uri="{BB962C8B-B14F-4D97-AF65-F5344CB8AC3E}">
        <p14:creationId xmlns:p14="http://schemas.microsoft.com/office/powerpoint/2010/main" val="137608623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 2"/>
          <p:cNvSpPr>
            <a:spLocks noGrp="1"/>
          </p:cNvSpPr>
          <p:nvPr>
            <p:ph type="dt" sz="half" idx="10"/>
          </p:nvPr>
        </p:nvSpPr>
        <p:spPr/>
        <p:txBody>
          <a:bodyPr/>
          <a:lstStyle/>
          <a:p>
            <a:fld id="{9BBEEF6E-D778-42FA-8027-8E8F0CF14D56}" type="datetime1">
              <a:rPr lang="ja-JP" altLang="en-US" smtClean="0">
                <a:solidFill>
                  <a:prstClr val="black">
                    <a:tint val="75000"/>
                  </a:prstClr>
                </a:solidFill>
              </a:rPr>
              <a:pPr/>
              <a:t>2023/9/8</a:t>
            </a:fld>
            <a:endParaRPr lang="ja-JP" altLang="en-US">
              <a:solidFill>
                <a:prstClr val="black">
                  <a:tint val="75000"/>
                </a:prstClr>
              </a:solidFill>
            </a:endParaRPr>
          </a:p>
        </p:txBody>
      </p:sp>
      <p:sp>
        <p:nvSpPr>
          <p:cNvPr id="4" name="フッター プレースホルダ 3"/>
          <p:cNvSpPr>
            <a:spLocks noGrp="1"/>
          </p:cNvSpPr>
          <p:nvPr>
            <p:ph type="ftr" sz="quarter" idx="11"/>
          </p:nvPr>
        </p:nvSpPr>
        <p:spPr/>
        <p:txBody>
          <a:bodyPr/>
          <a:lstStyle/>
          <a:p>
            <a:endParaRPr lang="ja-JP" altLang="en-US">
              <a:solidFill>
                <a:prstClr val="black">
                  <a:tint val="75000"/>
                </a:prstClr>
              </a:solidFill>
            </a:endParaRPr>
          </a:p>
        </p:txBody>
      </p:sp>
      <p:sp>
        <p:nvSpPr>
          <p:cNvPr id="5" name="スライド番号プレースホルダ 4"/>
          <p:cNvSpPr>
            <a:spLocks noGrp="1"/>
          </p:cNvSpPr>
          <p:nvPr>
            <p:ph type="sldNum" sz="quarter" idx="12"/>
          </p:nvPr>
        </p:nvSpPr>
        <p:spPr/>
        <p:txBody>
          <a:bodyPr/>
          <a:lstStyle/>
          <a:p>
            <a:fld id="{D2D8002D-B5B0-4BAC-B1F6-782DDCCE6D9C}" type="slidenum">
              <a:rPr lang="ja-JP" altLang="en-US" smtClean="0">
                <a:solidFill>
                  <a:prstClr val="black"/>
                </a:solidFill>
              </a:rPr>
              <a:pPr/>
              <a:t>‹#›</a:t>
            </a:fld>
            <a:endParaRPr lang="ja-JP" altLang="en-US">
              <a:solidFill>
                <a:prstClr val="black"/>
              </a:solidFill>
            </a:endParaRPr>
          </a:p>
        </p:txBody>
      </p:sp>
    </p:spTree>
    <p:extLst>
      <p:ext uri="{BB962C8B-B14F-4D97-AF65-F5344CB8AC3E}">
        <p14:creationId xmlns:p14="http://schemas.microsoft.com/office/powerpoint/2010/main" val="2921349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Tree>
    <p:extLst>
      <p:ext uri="{BB962C8B-B14F-4D97-AF65-F5344CB8AC3E}">
        <p14:creationId xmlns:p14="http://schemas.microsoft.com/office/powerpoint/2010/main" val="282888089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AA8EA1C4-9CD5-4C4A-AAF1-D8115B67E74E}" type="datetime1">
              <a:rPr lang="ja-JP" altLang="en-US" smtClean="0">
                <a:solidFill>
                  <a:prstClr val="black">
                    <a:tint val="75000"/>
                  </a:prstClr>
                </a:solidFill>
              </a:rPr>
              <a:pPr/>
              <a:t>2023/9/8</a:t>
            </a:fld>
            <a:endParaRPr lang="ja-JP" altLang="en-US">
              <a:solidFill>
                <a:prstClr val="black">
                  <a:tint val="75000"/>
                </a:prstClr>
              </a:solidFill>
            </a:endParaRPr>
          </a:p>
        </p:txBody>
      </p:sp>
      <p:sp>
        <p:nvSpPr>
          <p:cNvPr id="3" name="フッター プレースホルダ 2"/>
          <p:cNvSpPr>
            <a:spLocks noGrp="1"/>
          </p:cNvSpPr>
          <p:nvPr>
            <p:ph type="ftr" sz="quarter" idx="11"/>
          </p:nvPr>
        </p:nvSpPr>
        <p:spPr/>
        <p:txBody>
          <a:bodyPr/>
          <a:lstStyle/>
          <a:p>
            <a:endParaRPr lang="ja-JP" altLang="en-US">
              <a:solidFill>
                <a:prstClr val="black">
                  <a:tint val="75000"/>
                </a:prstClr>
              </a:solidFill>
            </a:endParaRPr>
          </a:p>
        </p:txBody>
      </p:sp>
      <p:sp>
        <p:nvSpPr>
          <p:cNvPr id="4" name="スライド番号プレースホルダ 3"/>
          <p:cNvSpPr>
            <a:spLocks noGrp="1"/>
          </p:cNvSpPr>
          <p:nvPr>
            <p:ph type="sldNum" sz="quarter" idx="12"/>
          </p:nvPr>
        </p:nvSpPr>
        <p:spPr/>
        <p:txBody>
          <a:bodyPr/>
          <a:lstStyle/>
          <a:p>
            <a:fld id="{D2D8002D-B5B0-4BAC-B1F6-782DDCCE6D9C}" type="slidenum">
              <a:rPr lang="ja-JP" altLang="en-US" smtClean="0">
                <a:solidFill>
                  <a:prstClr val="black"/>
                </a:solidFill>
              </a:rPr>
              <a:pPr/>
              <a:t>‹#›</a:t>
            </a:fld>
            <a:endParaRPr lang="ja-JP" altLang="en-US">
              <a:solidFill>
                <a:prstClr val="black"/>
              </a:solidFill>
            </a:endParaRPr>
          </a:p>
        </p:txBody>
      </p:sp>
    </p:spTree>
    <p:extLst>
      <p:ext uri="{BB962C8B-B14F-4D97-AF65-F5344CB8AC3E}">
        <p14:creationId xmlns:p14="http://schemas.microsoft.com/office/powerpoint/2010/main" val="296880306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マスター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 4"/>
          <p:cNvSpPr>
            <a:spLocks noGrp="1"/>
          </p:cNvSpPr>
          <p:nvPr>
            <p:ph type="dt" sz="half" idx="10"/>
          </p:nvPr>
        </p:nvSpPr>
        <p:spPr/>
        <p:txBody>
          <a:bodyPr/>
          <a:lstStyle/>
          <a:p>
            <a:fld id="{95D9A988-E295-4B62-9390-7845752CEE84}" type="datetime1">
              <a:rPr lang="ja-JP" altLang="en-US" smtClean="0">
                <a:solidFill>
                  <a:prstClr val="black">
                    <a:tint val="75000"/>
                  </a:prstClr>
                </a:solidFill>
              </a:rPr>
              <a:pPr/>
              <a:t>2023/9/8</a:t>
            </a:fld>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D2D8002D-B5B0-4BAC-B1F6-782DDCCE6D9C}" type="slidenum">
              <a:rPr lang="ja-JP" altLang="en-US" smtClean="0">
                <a:solidFill>
                  <a:prstClr val="black"/>
                </a:solidFill>
              </a:rPr>
              <a:pPr/>
              <a:t>‹#›</a:t>
            </a:fld>
            <a:endParaRPr lang="ja-JP" altLang="en-US">
              <a:solidFill>
                <a:prstClr val="black"/>
              </a:solidFill>
            </a:endParaRPr>
          </a:p>
        </p:txBody>
      </p:sp>
    </p:spTree>
    <p:extLst>
      <p:ext uri="{BB962C8B-B14F-4D97-AF65-F5344CB8AC3E}">
        <p14:creationId xmlns:p14="http://schemas.microsoft.com/office/powerpoint/2010/main" val="266840490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マスター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kumimoji="1" lang="ja-JP" altLang="en-US"/>
              <a:t>アイコンをクリックして図を追加</a:t>
            </a:r>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 4"/>
          <p:cNvSpPr>
            <a:spLocks noGrp="1"/>
          </p:cNvSpPr>
          <p:nvPr>
            <p:ph type="dt" sz="half" idx="10"/>
          </p:nvPr>
        </p:nvSpPr>
        <p:spPr/>
        <p:txBody>
          <a:bodyPr/>
          <a:lstStyle/>
          <a:p>
            <a:fld id="{912B712F-6121-4DA9-AB4D-E5B88939698D}" type="datetime1">
              <a:rPr lang="ja-JP" altLang="en-US" smtClean="0">
                <a:solidFill>
                  <a:prstClr val="black">
                    <a:tint val="75000"/>
                  </a:prstClr>
                </a:solidFill>
              </a:rPr>
              <a:pPr/>
              <a:t>2023/9/8</a:t>
            </a:fld>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D2D8002D-B5B0-4BAC-B1F6-782DDCCE6D9C}" type="slidenum">
              <a:rPr lang="ja-JP" altLang="en-US" smtClean="0">
                <a:solidFill>
                  <a:prstClr val="black"/>
                </a:solidFill>
              </a:rPr>
              <a:pPr/>
              <a:t>‹#›</a:t>
            </a:fld>
            <a:endParaRPr lang="ja-JP" altLang="en-US">
              <a:solidFill>
                <a:prstClr val="black"/>
              </a:solidFill>
            </a:endParaRPr>
          </a:p>
        </p:txBody>
      </p:sp>
    </p:spTree>
    <p:extLst>
      <p:ext uri="{BB962C8B-B14F-4D97-AF65-F5344CB8AC3E}">
        <p14:creationId xmlns:p14="http://schemas.microsoft.com/office/powerpoint/2010/main" val="405767213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6E5CC6B5-CF96-4EF5-AC4F-A6B0F8771729}" type="datetime1">
              <a:rPr lang="ja-JP" altLang="en-US" smtClean="0">
                <a:solidFill>
                  <a:prstClr val="black">
                    <a:tint val="75000"/>
                  </a:prstClr>
                </a:solidFill>
              </a:rPr>
              <a:pPr/>
              <a:t>2023/9/8</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solidFill>
              </a:rPr>
              <a:pPr/>
              <a:t>‹#›</a:t>
            </a:fld>
            <a:endParaRPr lang="ja-JP" altLang="en-US">
              <a:solidFill>
                <a:prstClr val="black"/>
              </a:solidFill>
            </a:endParaRPr>
          </a:p>
        </p:txBody>
      </p:sp>
    </p:spTree>
    <p:extLst>
      <p:ext uri="{BB962C8B-B14F-4D97-AF65-F5344CB8AC3E}">
        <p14:creationId xmlns:p14="http://schemas.microsoft.com/office/powerpoint/2010/main" val="249569341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マスター タイトルの書式設定</a:t>
            </a:r>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53FA5555-FC4C-482C-AE54-C46372AB71BE}" type="datetime1">
              <a:rPr lang="ja-JP" altLang="en-US" smtClean="0">
                <a:solidFill>
                  <a:prstClr val="black">
                    <a:tint val="75000"/>
                  </a:prstClr>
                </a:solidFill>
              </a:rPr>
              <a:pPr/>
              <a:t>2023/9/8</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solidFill>
              </a:rPr>
              <a:pPr/>
              <a:t>‹#›</a:t>
            </a:fld>
            <a:endParaRPr lang="ja-JP" altLang="en-US">
              <a:solidFill>
                <a:prstClr val="black"/>
              </a:solidFill>
            </a:endParaRPr>
          </a:p>
        </p:txBody>
      </p:sp>
    </p:spTree>
    <p:extLst>
      <p:ext uri="{BB962C8B-B14F-4D97-AF65-F5344CB8AC3E}">
        <p14:creationId xmlns:p14="http://schemas.microsoft.com/office/powerpoint/2010/main" val="145789706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5" name="Rectangle 3"/>
          <p:cNvSpPr/>
          <p:nvPr userDrawn="1"/>
        </p:nvSpPr>
        <p:spPr>
          <a:xfrm flipV="1">
            <a:off x="684212" y="3627869"/>
            <a:ext cx="7775575" cy="142875"/>
          </a:xfrm>
          <a:prstGeom prst="rect">
            <a:avLst/>
          </a:prstGeom>
          <a:solidFill>
            <a:srgbClr val="336600"/>
          </a:solidFill>
          <a:ln>
            <a:solidFill>
              <a:srgbClr val="2E6C35"/>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defRPr/>
            </a:pPr>
            <a:endParaRPr kumimoji="0" lang="en-US" sz="1800">
              <a:solidFill>
                <a:srgbClr val="FFFFFF"/>
              </a:solidFill>
              <a:latin typeface="Meiryo UI" panose="020B0604030504040204" pitchFamily="50" charset="-128"/>
              <a:ea typeface="Meiryo UI" panose="020B0604030504040204" pitchFamily="50" charset="-128"/>
            </a:endParaRPr>
          </a:p>
        </p:txBody>
      </p:sp>
      <p:sp>
        <p:nvSpPr>
          <p:cNvPr id="2" name="タイトル 1"/>
          <p:cNvSpPr>
            <a:spLocks noGrp="1"/>
          </p:cNvSpPr>
          <p:nvPr>
            <p:ph type="ctrTitle"/>
          </p:nvPr>
        </p:nvSpPr>
        <p:spPr>
          <a:xfrm>
            <a:off x="685800" y="1661193"/>
            <a:ext cx="7772400" cy="1470025"/>
          </a:xfrm>
          <a:prstGeom prst="rect">
            <a:avLst/>
          </a:prstGeom>
        </p:spPr>
        <p:txBody>
          <a:bodyPr anchor="ctr"/>
          <a:lstStyle>
            <a:lvl1pPr>
              <a:defRPr>
                <a:latin typeface="Meiryo UI" panose="020B0604030504040204" pitchFamily="50" charset="-128"/>
                <a:ea typeface="Meiryo UI" panose="020B0604030504040204" pitchFamily="50" charset="-128"/>
              </a:defRPr>
            </a:lvl1pPr>
          </a:lstStyle>
          <a:p>
            <a:r>
              <a:rPr lang="ja-JP" altLang="en-US"/>
              <a:t>マスター タイトルの書式設定</a:t>
            </a:r>
          </a:p>
        </p:txBody>
      </p:sp>
      <p:sp>
        <p:nvSpPr>
          <p:cNvPr id="3" name="サブタイトル 2"/>
          <p:cNvSpPr>
            <a:spLocks noGrp="1"/>
          </p:cNvSpPr>
          <p:nvPr>
            <p:ph type="subTitle" idx="1"/>
          </p:nvPr>
        </p:nvSpPr>
        <p:spPr>
          <a:xfrm>
            <a:off x="1371600" y="4410819"/>
            <a:ext cx="6400800" cy="1752600"/>
          </a:xfrm>
          <a:prstGeom prst="rect">
            <a:avLst/>
          </a:prstGeom>
        </p:spPr>
        <p:txBody>
          <a:bodyPr anchor="ctr"/>
          <a:lstStyle>
            <a:lvl1pPr marL="0" indent="0" algn="ctr">
              <a:buNone/>
              <a:defRPr>
                <a:latin typeface="Meiryo UI" panose="020B0604030504040204" pitchFamily="50" charset="-128"/>
                <a:ea typeface="Meiryo UI" panose="020B0604030504040204" pitchFamily="50" charset="-128"/>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a:t>マスター サブタイトルの書式設定</a:t>
            </a:r>
          </a:p>
        </p:txBody>
      </p:sp>
      <p:pic>
        <p:nvPicPr>
          <p:cNvPr id="6" name="図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401560" y="48736"/>
            <a:ext cx="3690330" cy="899159"/>
          </a:xfrm>
          <a:prstGeom prst="rect">
            <a:avLst/>
          </a:prstGeom>
        </p:spPr>
      </p:pic>
    </p:spTree>
    <p:extLst>
      <p:ext uri="{BB962C8B-B14F-4D97-AF65-F5344CB8AC3E}">
        <p14:creationId xmlns:p14="http://schemas.microsoft.com/office/powerpoint/2010/main" val="132156276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4" name="正方形/長方形 3"/>
          <p:cNvSpPr/>
          <p:nvPr userDrawn="1"/>
        </p:nvSpPr>
        <p:spPr>
          <a:xfrm>
            <a:off x="468313" y="872716"/>
            <a:ext cx="8207375" cy="71438"/>
          </a:xfrm>
          <a:prstGeom prst="rect">
            <a:avLst/>
          </a:prstGeom>
          <a:solidFill>
            <a:srgbClr val="336600"/>
          </a:solidFill>
          <a:ln>
            <a:solidFill>
              <a:srgbClr val="006600"/>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defRPr/>
            </a:pPr>
            <a:endParaRPr lang="ja-JP" altLang="en-US" sz="1800">
              <a:solidFill>
                <a:srgbClr val="FFFFFF"/>
              </a:solidFill>
            </a:endParaRPr>
          </a:p>
        </p:txBody>
      </p:sp>
      <p:pic>
        <p:nvPicPr>
          <p:cNvPr id="5" name="Picture 6"/>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5703888" y="4149725"/>
            <a:ext cx="3440112" cy="270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正方形/長方形 5"/>
          <p:cNvSpPr/>
          <p:nvPr userDrawn="1"/>
        </p:nvSpPr>
        <p:spPr>
          <a:xfrm>
            <a:off x="5573713" y="3567113"/>
            <a:ext cx="3563937" cy="3290887"/>
          </a:xfrm>
          <a:prstGeom prst="rect">
            <a:avLst/>
          </a:prstGeom>
          <a:solidFill>
            <a:schemeClr val="bg1">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800">
              <a:solidFill>
                <a:srgbClr val="FFFFFF"/>
              </a:solidFill>
            </a:endParaRPr>
          </a:p>
        </p:txBody>
      </p:sp>
      <p:sp>
        <p:nvSpPr>
          <p:cNvPr id="10" name="正方形/長方形 9"/>
          <p:cNvSpPr>
            <a:spLocks noChangeArrowheads="1"/>
          </p:cNvSpPr>
          <p:nvPr userDrawn="1"/>
        </p:nvSpPr>
        <p:spPr bwMode="auto">
          <a:xfrm>
            <a:off x="8590624" y="6473037"/>
            <a:ext cx="48603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ＭＳ Ｐゴシック" pitchFamily="50" charset="-128"/>
              </a:defRPr>
            </a:lvl1pPr>
            <a:lvl2pPr marL="742950" indent="-285750">
              <a:defRPr>
                <a:solidFill>
                  <a:schemeClr val="tx1"/>
                </a:solidFill>
                <a:latin typeface="Arial" pitchFamily="34" charset="0"/>
                <a:ea typeface="ＭＳ Ｐゴシック" pitchFamily="50" charset="-128"/>
              </a:defRPr>
            </a:lvl2pPr>
            <a:lvl3pPr marL="1143000" indent="-228600">
              <a:defRPr>
                <a:solidFill>
                  <a:schemeClr val="tx1"/>
                </a:solidFill>
                <a:latin typeface="Arial" pitchFamily="34" charset="0"/>
                <a:ea typeface="ＭＳ Ｐゴシック" pitchFamily="50" charset="-128"/>
              </a:defRPr>
            </a:lvl3pPr>
            <a:lvl4pPr marL="1600200" indent="-228600">
              <a:defRPr>
                <a:solidFill>
                  <a:schemeClr val="tx1"/>
                </a:solidFill>
                <a:latin typeface="Arial" pitchFamily="34" charset="0"/>
                <a:ea typeface="ＭＳ Ｐゴシック" pitchFamily="50" charset="-128"/>
              </a:defRPr>
            </a:lvl4pPr>
            <a:lvl5pPr marL="2057400" indent="-228600">
              <a:defRPr>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50" charset="-128"/>
              </a:defRPr>
            </a:lvl9pPr>
          </a:lstStyle>
          <a:p>
            <a:pPr algn="ctr" eaLnBrk="1" hangingPunct="1">
              <a:defRPr/>
            </a:pPr>
            <a:fld id="{1D300A71-9D0B-45F1-99A7-F377538EB9EA}" type="slidenum">
              <a:rPr kumimoji="0" lang="en-US" altLang="ja-JP" sz="1400" smtClean="0">
                <a:solidFill>
                  <a:srgbClr val="000000"/>
                </a:solidFill>
                <a:latin typeface="Meiryo UI" panose="020B0604030504040204" pitchFamily="50" charset="-128"/>
                <a:ea typeface="Meiryo UI" panose="020B0604030504040204" pitchFamily="50" charset="-128"/>
                <a:sym typeface="Arial" pitchFamily="34" charset="0"/>
              </a:rPr>
              <a:pPr algn="ctr" eaLnBrk="1" hangingPunct="1">
                <a:defRPr/>
              </a:pPr>
              <a:t>‹#›</a:t>
            </a:fld>
            <a:endParaRPr kumimoji="0" lang="en-US" altLang="ja-JP" sz="1400">
              <a:solidFill>
                <a:srgbClr val="000000"/>
              </a:solidFill>
              <a:latin typeface="Meiryo UI" panose="020B0604030504040204" pitchFamily="50" charset="-128"/>
              <a:ea typeface="Meiryo UI" panose="020B0604030504040204" pitchFamily="50" charset="-128"/>
            </a:endParaRPr>
          </a:p>
        </p:txBody>
      </p:sp>
      <p:sp>
        <p:nvSpPr>
          <p:cNvPr id="2" name="タイトル 1"/>
          <p:cNvSpPr>
            <a:spLocks noGrp="1"/>
          </p:cNvSpPr>
          <p:nvPr>
            <p:ph type="title"/>
          </p:nvPr>
        </p:nvSpPr>
        <p:spPr>
          <a:xfrm>
            <a:off x="436563" y="165894"/>
            <a:ext cx="8229600" cy="628100"/>
          </a:xfrm>
          <a:prstGeom prst="rect">
            <a:avLst/>
          </a:prstGeom>
        </p:spPr>
        <p:txBody>
          <a:bodyPr anchor="ctr"/>
          <a:lstStyle>
            <a:lvl1pPr algn="l">
              <a:defRPr sz="2800" b="0">
                <a:latin typeface="Meiryo UI" panose="020B0604030504040204" pitchFamily="50" charset="-128"/>
                <a:ea typeface="Meiryo UI" panose="020B0604030504040204" pitchFamily="50" charset="-128"/>
              </a:defRPr>
            </a:lvl1pPr>
          </a:lstStyle>
          <a:p>
            <a:r>
              <a:rPr lang="ja-JP" altLang="en-US"/>
              <a:t>マスター タイトルの書式設定</a:t>
            </a:r>
          </a:p>
        </p:txBody>
      </p:sp>
      <p:sp>
        <p:nvSpPr>
          <p:cNvPr id="3" name="コンテンツ プレースホルダー 2"/>
          <p:cNvSpPr>
            <a:spLocks noGrp="1"/>
          </p:cNvSpPr>
          <p:nvPr>
            <p:ph idx="1"/>
          </p:nvPr>
        </p:nvSpPr>
        <p:spPr>
          <a:xfrm>
            <a:off x="457200" y="1022876"/>
            <a:ext cx="8229600" cy="5386402"/>
          </a:xfrm>
          <a:prstGeom prst="rect">
            <a:avLst/>
          </a:prstGeom>
        </p:spPr>
        <p:txBody>
          <a:bodyPr/>
          <a:lstStyle>
            <a:lvl1pPr hangingPunct="1">
              <a:defRPr sz="1800">
                <a:latin typeface="Meiryo UI" panose="020B0604030504040204" pitchFamily="50" charset="-128"/>
                <a:ea typeface="Meiryo UI" panose="020B0604030504040204" pitchFamily="50" charset="-128"/>
              </a:defRPr>
            </a:lvl1pPr>
            <a:lvl2pPr hangingPunct="1">
              <a:defRPr sz="1800">
                <a:latin typeface="Meiryo UI" panose="020B0604030504040204" pitchFamily="50" charset="-128"/>
                <a:ea typeface="Meiryo UI" panose="020B0604030504040204" pitchFamily="50" charset="-128"/>
              </a:defRPr>
            </a:lvl2pPr>
            <a:lvl3pPr marL="1143000" indent="-228600">
              <a:buFont typeface="Wingdings" panose="05000000000000000000" pitchFamily="2" charset="2"/>
              <a:buChar char="ü"/>
              <a:defRPr sz="1600">
                <a:latin typeface="Meiryo UI" panose="020B0604030504040204" pitchFamily="50" charset="-128"/>
                <a:ea typeface="Meiryo UI" panose="020B0604030504040204" pitchFamily="50" charset="-128"/>
              </a:defRPr>
            </a:lvl3pPr>
            <a:lvl4pPr>
              <a:defRPr sz="1600">
                <a:latin typeface="Meiryo UI" panose="020B0604030504040204" pitchFamily="50" charset="-128"/>
                <a:ea typeface="Meiryo UI" panose="020B0604030504040204" pitchFamily="50" charset="-128"/>
              </a:defRPr>
            </a:lvl4pPr>
            <a:lvl5pPr>
              <a:defRPr sz="1600">
                <a:latin typeface="Meiryo UI" panose="020B0604030504040204" pitchFamily="50" charset="-128"/>
                <a:ea typeface="Meiryo UI" panose="020B0604030504040204" pitchFamily="50" charset="-128"/>
              </a:defRPr>
            </a:lvl5pPr>
          </a:lstStyle>
          <a:p>
            <a:pPr lvl="0"/>
            <a:r>
              <a:rPr lang="ja-JP" altLang="en-US"/>
              <a:t>マスター テキストの書式設定</a:t>
            </a:r>
          </a:p>
          <a:p>
            <a:pPr lvl="1"/>
            <a:r>
              <a:rPr lang="ja-JP" altLang="en-US"/>
              <a:t>第 </a:t>
            </a:r>
            <a:r>
              <a:rPr lang="en-US" altLang="ja-JP"/>
              <a:t>2 </a:t>
            </a:r>
            <a:r>
              <a:rPr lang="ja-JP" altLang="en-US"/>
              <a:t>レベル</a:t>
            </a:r>
            <a:endParaRPr lang="en-US" altLang="ja-JP"/>
          </a:p>
          <a:p>
            <a:pPr lvl="2"/>
            <a:endParaRPr lang="ja-JP" altLang="en-US"/>
          </a:p>
        </p:txBody>
      </p:sp>
    </p:spTree>
    <p:extLst>
      <p:ext uri="{BB962C8B-B14F-4D97-AF65-F5344CB8AC3E}">
        <p14:creationId xmlns:p14="http://schemas.microsoft.com/office/powerpoint/2010/main" val="6138463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a:t>マスター タイトルの書式設定</a:t>
            </a:r>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マスター テキストの書式設定</a:t>
            </a:r>
          </a:p>
        </p:txBody>
      </p:sp>
    </p:spTree>
    <p:extLst>
      <p:ext uri="{BB962C8B-B14F-4D97-AF65-F5344CB8AC3E}">
        <p14:creationId xmlns:p14="http://schemas.microsoft.com/office/powerpoint/2010/main" val="41515297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sz="half" idx="1"/>
          </p:nvPr>
        </p:nvSpPr>
        <p:spPr>
          <a:xfrm>
            <a:off x="533400" y="1016000"/>
            <a:ext cx="3962400" cy="538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p:cNvSpPr>
            <a:spLocks noGrp="1"/>
          </p:cNvSpPr>
          <p:nvPr>
            <p:ph sz="half" idx="2"/>
          </p:nvPr>
        </p:nvSpPr>
        <p:spPr>
          <a:xfrm>
            <a:off x="4648200" y="1016000"/>
            <a:ext cx="3962400" cy="538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Tree>
    <p:extLst>
      <p:ext uri="{BB962C8B-B14F-4D97-AF65-F5344CB8AC3E}">
        <p14:creationId xmlns:p14="http://schemas.microsoft.com/office/powerpoint/2010/main" val="22349050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a:t>マスター タイトルの書式設定</a:t>
            </a:r>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Tree>
    <p:extLst>
      <p:ext uri="{BB962C8B-B14F-4D97-AF65-F5344CB8AC3E}">
        <p14:creationId xmlns:p14="http://schemas.microsoft.com/office/powerpoint/2010/main" val="6868437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Tree>
    <p:extLst>
      <p:ext uri="{BB962C8B-B14F-4D97-AF65-F5344CB8AC3E}">
        <p14:creationId xmlns:p14="http://schemas.microsoft.com/office/powerpoint/2010/main" val="42814199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Tree>
    <p:extLst>
      <p:ext uri="{BB962C8B-B14F-4D97-AF65-F5344CB8AC3E}">
        <p14:creationId xmlns:p14="http://schemas.microsoft.com/office/powerpoint/2010/main" val="7837591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lstStyle>
            <a:lvl1pPr algn="l">
              <a:defRPr sz="2000" b="1"/>
            </a:lvl1pPr>
          </a:lstStyle>
          <a:p>
            <a:r>
              <a:rPr lang="ja-JP" altLang="en-US"/>
              <a:t>マスター タイトルの書式設定</a:t>
            </a:r>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Tree>
    <p:extLst>
      <p:ext uri="{BB962C8B-B14F-4D97-AF65-F5344CB8AC3E}">
        <p14:creationId xmlns:p14="http://schemas.microsoft.com/office/powerpoint/2010/main" val="28939340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lstStyle>
            <a:lvl1pPr algn="l">
              <a:defRPr sz="2000" b="1"/>
            </a:lvl1pPr>
          </a:lstStyle>
          <a:p>
            <a:r>
              <a:rPr lang="ja-JP" altLang="en-US"/>
              <a:t>マスター タイトルの書式設定</a:t>
            </a:r>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Tree>
    <p:extLst>
      <p:ext uri="{BB962C8B-B14F-4D97-AF65-F5344CB8AC3E}">
        <p14:creationId xmlns:p14="http://schemas.microsoft.com/office/powerpoint/2010/main" val="36789229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26.xml"/><Relationship Id="rId1"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17"/>
          <p:cNvGrpSpPr>
            <a:grpSpLocks/>
          </p:cNvGrpSpPr>
          <p:nvPr userDrawn="1"/>
        </p:nvGrpSpPr>
        <p:grpSpPr bwMode="auto">
          <a:xfrm>
            <a:off x="495300" y="838200"/>
            <a:ext cx="8148638" cy="127000"/>
            <a:chOff x="0" y="900"/>
            <a:chExt cx="5753" cy="96"/>
          </a:xfrm>
          <a:solidFill>
            <a:srgbClr val="04A23E"/>
          </a:solidFill>
        </p:grpSpPr>
        <p:sp>
          <p:nvSpPr>
            <p:cNvPr id="1031" name="Rectangle 18"/>
            <p:cNvSpPr>
              <a:spLocks noChangeArrowheads="1"/>
            </p:cNvSpPr>
            <p:nvPr/>
          </p:nvSpPr>
          <p:spPr bwMode="auto">
            <a:xfrm>
              <a:off x="0" y="900"/>
              <a:ext cx="5753" cy="47"/>
            </a:xfrm>
            <a:prstGeom prst="rect">
              <a:avLst/>
            </a:prstGeom>
            <a:grpFill/>
            <a:ln>
              <a:noFill/>
            </a:ln>
            <a:effectLst/>
            <a:extLs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2400">
                  <a:solidFill>
                    <a:schemeClr val="tx1"/>
                  </a:solidFill>
                  <a:latin typeface="Times New Roman" pitchFamily="18" charset="0"/>
                  <a:ea typeface="ＭＳ Ｐゴシック" pitchFamily="50" charset="-128"/>
                </a:defRPr>
              </a:lvl1pPr>
              <a:lvl2pPr marL="742950" indent="-285750">
                <a:defRPr kumimoji="1" sz="2400">
                  <a:solidFill>
                    <a:schemeClr val="tx1"/>
                  </a:solidFill>
                  <a:latin typeface="Times New Roman" pitchFamily="18" charset="0"/>
                  <a:ea typeface="ＭＳ Ｐゴシック" pitchFamily="50" charset="-128"/>
                </a:defRPr>
              </a:lvl2pPr>
              <a:lvl3pPr marL="1143000" indent="-228600">
                <a:defRPr kumimoji="1" sz="2400">
                  <a:solidFill>
                    <a:schemeClr val="tx1"/>
                  </a:solidFill>
                  <a:latin typeface="Times New Roman" pitchFamily="18" charset="0"/>
                  <a:ea typeface="ＭＳ Ｐゴシック" pitchFamily="50" charset="-128"/>
                </a:defRPr>
              </a:lvl3pPr>
              <a:lvl4pPr marL="1600200" indent="-228600">
                <a:defRPr kumimoji="1" sz="2400">
                  <a:solidFill>
                    <a:schemeClr val="tx1"/>
                  </a:solidFill>
                  <a:latin typeface="Times New Roman" pitchFamily="18" charset="0"/>
                  <a:ea typeface="ＭＳ Ｐゴシック" pitchFamily="50" charset="-128"/>
                </a:defRPr>
              </a:lvl4pPr>
              <a:lvl5pPr marL="2057400" indent="-228600">
                <a:defRPr kumimoji="1" sz="2400">
                  <a:solidFill>
                    <a:schemeClr val="tx1"/>
                  </a:solidFill>
                  <a:latin typeface="Times New Roman" pitchFamily="18" charset="0"/>
                  <a:ea typeface="ＭＳ Ｐゴシック" pitchFamily="50" charset="-128"/>
                </a:defRPr>
              </a:lvl5pPr>
              <a:lvl6pPr marL="2514600" indent="-228600" algn="ctr"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6pPr>
              <a:lvl7pPr marL="2971800" indent="-228600" algn="ctr"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7pPr>
              <a:lvl8pPr marL="3429000" indent="-228600" algn="ctr"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8pPr>
              <a:lvl9pPr marL="3886200" indent="-228600" algn="ctr"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defRPr/>
              </a:pPr>
              <a:endParaRPr lang="ja-JP" altLang="en-US"/>
            </a:p>
          </p:txBody>
        </p:sp>
        <p:sp>
          <p:nvSpPr>
            <p:cNvPr id="1032" name="Rectangle 19"/>
            <p:cNvSpPr>
              <a:spLocks noChangeArrowheads="1"/>
            </p:cNvSpPr>
            <p:nvPr/>
          </p:nvSpPr>
          <p:spPr bwMode="auto">
            <a:xfrm>
              <a:off x="0" y="972"/>
              <a:ext cx="5753" cy="24"/>
            </a:xfrm>
            <a:prstGeom prst="rect">
              <a:avLst/>
            </a:prstGeom>
            <a:grpFill/>
            <a:ln>
              <a:noFill/>
            </a:ln>
            <a:effectLst/>
            <a:extLs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2400">
                  <a:solidFill>
                    <a:schemeClr val="tx1"/>
                  </a:solidFill>
                  <a:latin typeface="Times New Roman" pitchFamily="18" charset="0"/>
                  <a:ea typeface="ＭＳ Ｐゴシック" pitchFamily="50" charset="-128"/>
                </a:defRPr>
              </a:lvl1pPr>
              <a:lvl2pPr marL="742950" indent="-285750">
                <a:defRPr kumimoji="1" sz="2400">
                  <a:solidFill>
                    <a:schemeClr val="tx1"/>
                  </a:solidFill>
                  <a:latin typeface="Times New Roman" pitchFamily="18" charset="0"/>
                  <a:ea typeface="ＭＳ Ｐゴシック" pitchFamily="50" charset="-128"/>
                </a:defRPr>
              </a:lvl2pPr>
              <a:lvl3pPr marL="1143000" indent="-228600">
                <a:defRPr kumimoji="1" sz="2400">
                  <a:solidFill>
                    <a:schemeClr val="tx1"/>
                  </a:solidFill>
                  <a:latin typeface="Times New Roman" pitchFamily="18" charset="0"/>
                  <a:ea typeface="ＭＳ Ｐゴシック" pitchFamily="50" charset="-128"/>
                </a:defRPr>
              </a:lvl3pPr>
              <a:lvl4pPr marL="1600200" indent="-228600">
                <a:defRPr kumimoji="1" sz="2400">
                  <a:solidFill>
                    <a:schemeClr val="tx1"/>
                  </a:solidFill>
                  <a:latin typeface="Times New Roman" pitchFamily="18" charset="0"/>
                  <a:ea typeface="ＭＳ Ｐゴシック" pitchFamily="50" charset="-128"/>
                </a:defRPr>
              </a:lvl4pPr>
              <a:lvl5pPr marL="2057400" indent="-228600">
                <a:defRPr kumimoji="1" sz="2400">
                  <a:solidFill>
                    <a:schemeClr val="tx1"/>
                  </a:solidFill>
                  <a:latin typeface="Times New Roman" pitchFamily="18" charset="0"/>
                  <a:ea typeface="ＭＳ Ｐゴシック" pitchFamily="50" charset="-128"/>
                </a:defRPr>
              </a:lvl5pPr>
              <a:lvl6pPr marL="2514600" indent="-228600" algn="ctr"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6pPr>
              <a:lvl7pPr marL="2971800" indent="-228600" algn="ctr"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7pPr>
              <a:lvl8pPr marL="3429000" indent="-228600" algn="ctr"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8pPr>
              <a:lvl9pPr marL="3886200" indent="-228600" algn="ctr"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defRPr/>
              </a:pPr>
              <a:endParaRPr lang="ja-JP" altLang="en-US"/>
            </a:p>
          </p:txBody>
        </p:sp>
      </p:grpSp>
      <p:sp>
        <p:nvSpPr>
          <p:cNvPr id="1027" name="Rectangle 26"/>
          <p:cNvSpPr>
            <a:spLocks noGrp="1" noChangeArrowheads="1"/>
          </p:cNvSpPr>
          <p:nvPr>
            <p:ph type="title"/>
          </p:nvPr>
        </p:nvSpPr>
        <p:spPr bwMode="auto">
          <a:xfrm>
            <a:off x="533400" y="260350"/>
            <a:ext cx="8077200" cy="577850"/>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487" tIns="44450" rIns="90487" bIns="44450" numCol="1" anchor="b" anchorCtr="0" compatLnSpc="1">
            <a:prstTxWarp prst="textNoShape">
              <a:avLst/>
            </a:prstTxWarp>
          </a:bodyPr>
          <a:lstStyle/>
          <a:p>
            <a:pPr lvl="0"/>
            <a:r>
              <a:rPr lang="ja-JP" altLang="en-US"/>
              <a:t>マスタータイトルの書式設定</a:t>
            </a:r>
          </a:p>
        </p:txBody>
      </p:sp>
      <p:sp>
        <p:nvSpPr>
          <p:cNvPr id="1028" name="Rectangle 27"/>
          <p:cNvSpPr>
            <a:spLocks noGrp="1" noChangeArrowheads="1"/>
          </p:cNvSpPr>
          <p:nvPr>
            <p:ph type="body" idx="1"/>
          </p:nvPr>
        </p:nvSpPr>
        <p:spPr bwMode="auto">
          <a:xfrm>
            <a:off x="533400" y="1016000"/>
            <a:ext cx="8077200" cy="538480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487" tIns="44450" rIns="90487" bIns="44450" numCol="1" anchor="t" anchorCtr="0" compatLnSpc="1">
            <a:prstTxWarp prst="textNoShape">
              <a:avLst/>
            </a:prstTxWarp>
          </a:bodyPr>
          <a:lstStyle/>
          <a:p>
            <a:pPr lvl="0"/>
            <a:r>
              <a:rPr lang="ja-JP" altLang="en-US"/>
              <a:t>マスターテキストの書式設定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a:p>
            <a:pPr lvl="0"/>
            <a:endParaRPr lang="en-US" altLang="ja-JP"/>
          </a:p>
        </p:txBody>
      </p:sp>
      <p:sp>
        <p:nvSpPr>
          <p:cNvPr id="1030" name="Rectangle 37"/>
          <p:cNvSpPr>
            <a:spLocks noChangeArrowheads="1"/>
          </p:cNvSpPr>
          <p:nvPr userDrawn="1"/>
        </p:nvSpPr>
        <p:spPr bwMode="auto">
          <a:xfrm>
            <a:off x="8239540" y="6456623"/>
            <a:ext cx="910468" cy="3975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0487" tIns="44450" rIns="90487" bIns="44450">
            <a:spAutoFit/>
          </a:bodyPr>
          <a:lstStyle>
            <a:lvl1pPr>
              <a:defRPr kumimoji="1" sz="2400">
                <a:solidFill>
                  <a:schemeClr val="tx1"/>
                </a:solidFill>
                <a:latin typeface="Times New Roman" panose="02020603050405020304" pitchFamily="18" charset="0"/>
                <a:ea typeface="ＭＳ Ｐゴシック" panose="020B0600070205080204" pitchFamily="50" charset="-128"/>
              </a:defRPr>
            </a:lvl1pPr>
            <a:lvl2pPr marL="742950" indent="-285750">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defRPr kumimoji="1" sz="2400">
                <a:solidFill>
                  <a:schemeClr val="tx1"/>
                </a:solidFill>
                <a:latin typeface="Times New Roman" panose="02020603050405020304" pitchFamily="18" charset="0"/>
                <a:ea typeface="ＭＳ Ｐゴシック" panose="020B0600070205080204" pitchFamily="50" charset="-128"/>
              </a:defRPr>
            </a:lvl4pPr>
            <a:lvl5pPr marL="2057400" indent="-228600">
              <a:defRPr kumimoji="1" sz="24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9pPr>
          </a:lstStyle>
          <a:p>
            <a:pPr algn="ctr"/>
            <a:fld id="{BE800001-A071-4A9A-AD47-FEE1C8ED6373}" type="slidenum">
              <a:rPr lang="en-US" altLang="ja-JP" sz="2000" i="1">
                <a:latin typeface="ＭＳ Ｐゴシック" panose="020B0600070205080204" pitchFamily="50" charset="-128"/>
              </a:rPr>
              <a:pPr algn="ctr"/>
              <a:t>‹#›</a:t>
            </a:fld>
            <a:r>
              <a:rPr lang="en-US" altLang="ja-JP" sz="2000" i="1">
                <a:latin typeface="Helvetica" panose="020B0604020202020204" pitchFamily="34" charset="0"/>
                <a:ea typeface="中ゴシック体" charset="-128"/>
              </a:rPr>
              <a:t> </a:t>
            </a:r>
          </a:p>
        </p:txBody>
      </p:sp>
      <p:pic>
        <p:nvPicPr>
          <p:cNvPr id="2" name="図 1"/>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13613" y="-13157"/>
            <a:ext cx="547013" cy="547013"/>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rtl="0" eaLnBrk="0" fontAlgn="base" hangingPunct="0">
        <a:spcBef>
          <a:spcPct val="0"/>
        </a:spcBef>
        <a:spcAft>
          <a:spcPct val="0"/>
        </a:spcAft>
        <a:defRPr kumimoji="1" sz="3200">
          <a:solidFill>
            <a:schemeClr val="tx2"/>
          </a:solidFill>
          <a:latin typeface="+mj-lt"/>
          <a:ea typeface="+mj-ea"/>
          <a:cs typeface="+mj-cs"/>
        </a:defRPr>
      </a:lvl1pPr>
      <a:lvl2pPr algn="ctr" rtl="0" eaLnBrk="0" fontAlgn="base" hangingPunct="0">
        <a:spcBef>
          <a:spcPct val="0"/>
        </a:spcBef>
        <a:spcAft>
          <a:spcPct val="0"/>
        </a:spcAft>
        <a:defRPr kumimoji="1" sz="32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32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32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3200">
          <a:solidFill>
            <a:schemeClr val="tx2"/>
          </a:solidFill>
          <a:latin typeface="Arial" charset="0"/>
          <a:ea typeface="ＭＳ Ｐゴシック" pitchFamily="50" charset="-128"/>
        </a:defRPr>
      </a:lvl5pPr>
      <a:lvl6pPr marL="457200" algn="ctr" rtl="0" fontAlgn="base">
        <a:spcBef>
          <a:spcPct val="0"/>
        </a:spcBef>
        <a:spcAft>
          <a:spcPct val="0"/>
        </a:spcAft>
        <a:defRPr kumimoji="1" sz="3200">
          <a:solidFill>
            <a:schemeClr val="tx2"/>
          </a:solidFill>
          <a:latin typeface="Arial" charset="0"/>
          <a:ea typeface="ＭＳ Ｐゴシック" pitchFamily="50" charset="-128"/>
        </a:defRPr>
      </a:lvl6pPr>
      <a:lvl7pPr marL="914400" algn="ctr" rtl="0" fontAlgn="base">
        <a:spcBef>
          <a:spcPct val="0"/>
        </a:spcBef>
        <a:spcAft>
          <a:spcPct val="0"/>
        </a:spcAft>
        <a:defRPr kumimoji="1" sz="3200">
          <a:solidFill>
            <a:schemeClr val="tx2"/>
          </a:solidFill>
          <a:latin typeface="Arial" charset="0"/>
          <a:ea typeface="ＭＳ Ｐゴシック" pitchFamily="50" charset="-128"/>
        </a:defRPr>
      </a:lvl7pPr>
      <a:lvl8pPr marL="1371600" algn="ctr" rtl="0" fontAlgn="base">
        <a:spcBef>
          <a:spcPct val="0"/>
        </a:spcBef>
        <a:spcAft>
          <a:spcPct val="0"/>
        </a:spcAft>
        <a:defRPr kumimoji="1" sz="3200">
          <a:solidFill>
            <a:schemeClr val="tx2"/>
          </a:solidFill>
          <a:latin typeface="Arial" charset="0"/>
          <a:ea typeface="ＭＳ Ｐゴシック" pitchFamily="50" charset="-128"/>
        </a:defRPr>
      </a:lvl8pPr>
      <a:lvl9pPr marL="1828800" algn="ctr" rtl="0" fontAlgn="base">
        <a:spcBef>
          <a:spcPct val="0"/>
        </a:spcBef>
        <a:spcAft>
          <a:spcPct val="0"/>
        </a:spcAft>
        <a:defRPr kumimoji="1" sz="3200">
          <a:solidFill>
            <a:schemeClr val="tx2"/>
          </a:solidFill>
          <a:latin typeface="Arial" charset="0"/>
          <a:ea typeface="ＭＳ Ｐゴシック" pitchFamily="50" charset="-128"/>
        </a:defRPr>
      </a:lvl9pPr>
    </p:titleStyle>
    <p:bodyStyle>
      <a:lvl1pPr marL="342900" indent="-342900" algn="l" rtl="0" eaLnBrk="0" fontAlgn="base" hangingPunct="0">
        <a:spcBef>
          <a:spcPct val="20000"/>
        </a:spcBef>
        <a:spcAft>
          <a:spcPct val="0"/>
        </a:spcAft>
        <a:buFont typeface="Wingdings" panose="05000000000000000000" pitchFamily="2" charset="2"/>
        <a:buChar char="Ø"/>
        <a:defRPr kumimoji="1" sz="2800">
          <a:solidFill>
            <a:schemeClr val="tx1"/>
          </a:solidFill>
          <a:latin typeface="+mn-lt"/>
          <a:ea typeface="+mn-ea"/>
          <a:cs typeface="+mn-cs"/>
        </a:defRPr>
      </a:lvl1pPr>
      <a:lvl2pPr marL="742950" indent="-285750" algn="l" rtl="0" eaLnBrk="0" fontAlgn="base" hangingPunct="0">
        <a:spcBef>
          <a:spcPct val="20000"/>
        </a:spcBef>
        <a:spcAft>
          <a:spcPct val="0"/>
        </a:spcAft>
        <a:buFont typeface="Wingdings" panose="05000000000000000000" pitchFamily="2" charset="2"/>
        <a:buChar char="u"/>
        <a:defRPr kumimoji="1" sz="2400">
          <a:solidFill>
            <a:schemeClr val="tx1"/>
          </a:solidFill>
          <a:latin typeface="+mn-lt"/>
          <a:ea typeface="+mn-ea"/>
        </a:defRPr>
      </a:lvl2pPr>
      <a:lvl3pPr marL="1143000" indent="-228600" algn="l" rtl="0" eaLnBrk="0" fontAlgn="base" hangingPunct="0">
        <a:spcBef>
          <a:spcPct val="20000"/>
        </a:spcBef>
        <a:spcAft>
          <a:spcPct val="0"/>
        </a:spcAft>
        <a:buFont typeface="Wingdings" panose="05000000000000000000" pitchFamily="2" charset="2"/>
        <a:buChar char="l"/>
        <a:defRPr kumimoji="1" sz="2000">
          <a:solidFill>
            <a:schemeClr val="tx1"/>
          </a:solidFill>
          <a:latin typeface="+mn-lt"/>
          <a:ea typeface="+mn-ea"/>
        </a:defRPr>
      </a:lvl3pPr>
      <a:lvl4pPr marL="1600200" indent="-228600" algn="l" rtl="0" eaLnBrk="0" fontAlgn="base" hangingPunct="0">
        <a:spcBef>
          <a:spcPct val="20000"/>
        </a:spcBef>
        <a:spcAft>
          <a:spcPct val="0"/>
        </a:spcAft>
        <a:buFont typeface="Wingdings" panose="05000000000000000000" pitchFamily="2" charset="2"/>
        <a:buChar char="n"/>
        <a:defRPr kumimoji="1">
          <a:solidFill>
            <a:schemeClr val="tx1"/>
          </a:solidFill>
          <a:latin typeface="+mn-lt"/>
          <a:ea typeface="+mn-ea"/>
        </a:defRPr>
      </a:lvl4pPr>
      <a:lvl5pPr marL="2057400" indent="-228600" algn="l" rtl="0" eaLnBrk="0" fontAlgn="base" hangingPunct="0">
        <a:spcBef>
          <a:spcPct val="20000"/>
        </a:spcBef>
        <a:spcAft>
          <a:spcPct val="0"/>
        </a:spcAft>
        <a:buChar char="»"/>
        <a:defRPr kumimoji="1" sz="1600">
          <a:solidFill>
            <a:schemeClr val="tx1"/>
          </a:solidFill>
          <a:latin typeface="+mn-lt"/>
          <a:ea typeface="+mn-ea"/>
        </a:defRPr>
      </a:lvl5pPr>
      <a:lvl6pPr marL="2514600" indent="-228600" algn="l" rtl="0" fontAlgn="base">
        <a:spcBef>
          <a:spcPct val="20000"/>
        </a:spcBef>
        <a:spcAft>
          <a:spcPct val="0"/>
        </a:spcAft>
        <a:buChar char="»"/>
        <a:defRPr kumimoji="1" sz="1600">
          <a:solidFill>
            <a:schemeClr val="tx1"/>
          </a:solidFill>
          <a:latin typeface="+mn-lt"/>
          <a:ea typeface="+mn-ea"/>
        </a:defRPr>
      </a:lvl6pPr>
      <a:lvl7pPr marL="2971800" indent="-228600" algn="l" rtl="0" fontAlgn="base">
        <a:spcBef>
          <a:spcPct val="20000"/>
        </a:spcBef>
        <a:spcAft>
          <a:spcPct val="0"/>
        </a:spcAft>
        <a:buChar char="»"/>
        <a:defRPr kumimoji="1" sz="1600">
          <a:solidFill>
            <a:schemeClr val="tx1"/>
          </a:solidFill>
          <a:latin typeface="+mn-lt"/>
          <a:ea typeface="+mn-ea"/>
        </a:defRPr>
      </a:lvl7pPr>
      <a:lvl8pPr marL="3429000" indent="-228600" algn="l" rtl="0" fontAlgn="base">
        <a:spcBef>
          <a:spcPct val="20000"/>
        </a:spcBef>
        <a:spcAft>
          <a:spcPct val="0"/>
        </a:spcAft>
        <a:buChar char="»"/>
        <a:defRPr kumimoji="1" sz="1600">
          <a:solidFill>
            <a:schemeClr val="tx1"/>
          </a:solidFill>
          <a:latin typeface="+mn-lt"/>
          <a:ea typeface="+mn-ea"/>
        </a:defRPr>
      </a:lvl8pPr>
      <a:lvl9pPr marL="3886200" indent="-228600" algn="l" rtl="0" fontAlgn="base">
        <a:spcBef>
          <a:spcPct val="20000"/>
        </a:spcBef>
        <a:spcAft>
          <a:spcPct val="0"/>
        </a:spcAft>
        <a:buChar char="»"/>
        <a:defRPr kumimoji="1" sz="16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 タイトルの書式設定</a:t>
            </a:r>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latin typeface="Times New Roman" pitchFamily="18" charset="0"/>
                <a:cs typeface="Times New Roman" pitchFamily="18" charset="0"/>
              </a:defRPr>
            </a:lvl1pPr>
          </a:lstStyle>
          <a:p>
            <a:pPr eaLnBrk="1" fontAlgn="auto" hangingPunct="1">
              <a:spcBef>
                <a:spcPts val="0"/>
              </a:spcBef>
              <a:spcAft>
                <a:spcPts val="0"/>
              </a:spcAft>
            </a:pPr>
            <a:fld id="{155885AA-0EF6-4C8C-A4FB-E6B131365356}" type="datetime1">
              <a:rPr lang="ja-JP" altLang="en-US" smtClean="0">
                <a:solidFill>
                  <a:prstClr val="black">
                    <a:tint val="75000"/>
                  </a:prstClr>
                </a:solidFill>
              </a:rPr>
              <a:pPr eaLnBrk="1" fontAlgn="auto" hangingPunct="1">
                <a:spcBef>
                  <a:spcPts val="0"/>
                </a:spcBef>
                <a:spcAft>
                  <a:spcPts val="0"/>
                </a:spcAft>
              </a:pPr>
              <a:t>2023/9/8</a:t>
            </a:fld>
            <a:endParaRPr lang="ja-JP" altLang="en-US">
              <a:solidFill>
                <a:prstClr val="black">
                  <a:tint val="75000"/>
                </a:prstClr>
              </a:solidFill>
            </a:endParaRPr>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latin typeface="Times New Roman" pitchFamily="18" charset="0"/>
                <a:cs typeface="Times New Roman" pitchFamily="18" charset="0"/>
              </a:defRPr>
            </a:lvl1pPr>
          </a:lstStyle>
          <a:p>
            <a:pPr eaLnBrk="1" fontAlgn="auto" hangingPunct="1">
              <a:spcBef>
                <a:spcPts val="0"/>
              </a:spcBef>
              <a:spcAft>
                <a:spcPts val="0"/>
              </a:spcAft>
            </a:pPr>
            <a:endParaRPr lang="ja-JP" altLang="en-US">
              <a:solidFill>
                <a:prstClr val="black">
                  <a:tint val="75000"/>
                </a:prstClr>
              </a:solidFill>
            </a:endParaRPr>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solidFill>
                <a:latin typeface="Times New Roman" pitchFamily="18" charset="0"/>
                <a:cs typeface="Times New Roman" pitchFamily="18" charset="0"/>
              </a:defRPr>
            </a:lvl1pPr>
          </a:lstStyle>
          <a:p>
            <a:pPr eaLnBrk="1" fontAlgn="auto" hangingPunct="1">
              <a:spcBef>
                <a:spcPts val="0"/>
              </a:spcBef>
              <a:spcAft>
                <a:spcPts val="0"/>
              </a:spcAft>
            </a:pPr>
            <a:fld id="{D2D8002D-B5B0-4BAC-B1F6-782DDCCE6D9C}" type="slidenum">
              <a:rPr lang="ja-JP" altLang="en-US" smtClean="0">
                <a:solidFill>
                  <a:prstClr val="black"/>
                </a:solidFill>
              </a:rPr>
              <a:pPr eaLnBrk="1" fontAlgn="auto" hangingPunct="1">
                <a:spcBef>
                  <a:spcPts val="0"/>
                </a:spcBef>
                <a:spcAft>
                  <a:spcPts val="0"/>
                </a:spcAft>
              </a:pPr>
              <a:t>‹#›</a:t>
            </a:fld>
            <a:endParaRPr lang="ja-JP" altLang="en-US">
              <a:solidFill>
                <a:prstClr val="black"/>
              </a:solidFill>
            </a:endParaRPr>
          </a:p>
        </p:txBody>
      </p:sp>
    </p:spTree>
    <p:extLst>
      <p:ext uri="{BB962C8B-B14F-4D97-AF65-F5344CB8AC3E}">
        <p14:creationId xmlns:p14="http://schemas.microsoft.com/office/powerpoint/2010/main" val="334750662"/>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hf hdr="0" ftr="0" dt="0"/>
  <p:txStyles>
    <p:titleStyle>
      <a:lvl1pPr algn="ctr" defTabSz="914400" rtl="0" eaLnBrk="1" latinLnBrk="0" hangingPunct="1">
        <a:spcBef>
          <a:spcPct val="0"/>
        </a:spcBef>
        <a:buNone/>
        <a:defRPr kumimoji="1" sz="4400" kern="1200">
          <a:solidFill>
            <a:schemeClr val="tx1"/>
          </a:solidFill>
          <a:latin typeface="Times New Roman" pitchFamily="18" charset="0"/>
          <a:ea typeface="+mj-ea"/>
          <a:cs typeface="Times New Roman" pitchFamily="18" charset="0"/>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Times New Roman" pitchFamily="18" charset="0"/>
          <a:ea typeface="+mn-ea"/>
          <a:cs typeface="Times New Roman" pitchFamily="18" charset="0"/>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Times New Roman" pitchFamily="18" charset="0"/>
          <a:ea typeface="+mn-ea"/>
          <a:cs typeface="Times New Roman" pitchFamily="18" charset="0"/>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Times New Roman" pitchFamily="18" charset="0"/>
          <a:ea typeface="+mn-ea"/>
          <a:cs typeface="Times New Roman" pitchFamily="18" charset="0"/>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Times New Roman" pitchFamily="18" charset="0"/>
          <a:ea typeface="+mn-ea"/>
          <a:cs typeface="Times New Roman" pitchFamily="18" charset="0"/>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Times New Roman" pitchFamily="18" charset="0"/>
          <a:ea typeface="+mn-ea"/>
          <a:cs typeface="Times New Roman" pitchFamily="18" charset="0"/>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bwMode="auto">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63569650"/>
      </p:ext>
    </p:extLst>
  </p:cSld>
  <p:clrMap bg1="lt1" tx1="dk1" bg2="lt2" tx2="dk2" accent1="accent1" accent2="accent2" accent3="accent3" accent4="accent4" accent5="accent5" accent6="accent6" hlink="hlink" folHlink="folHlink"/>
  <p:sldLayoutIdLst>
    <p:sldLayoutId id="2147483675" r:id="rId1"/>
    <p:sldLayoutId id="2147483676" r:id="rId2"/>
  </p:sldLayoutIdLst>
  <p:hf hdr="0" ftr="0" dt="0"/>
  <p:txStyles>
    <p:titleStyle>
      <a:lvl1pPr algn="ctr" rtl="0" eaLnBrk="0" fontAlgn="base" hangingPunct="0">
        <a:spcBef>
          <a:spcPct val="0"/>
        </a:spcBef>
        <a:spcAft>
          <a:spcPct val="0"/>
        </a:spcAft>
        <a:defRPr sz="4400">
          <a:solidFill>
            <a:schemeClr val="tx1"/>
          </a:solidFill>
          <a:latin typeface="+mj-lt"/>
          <a:ea typeface="+mj-ea"/>
          <a:cs typeface="+mj-cs"/>
          <a:sym typeface="Verdana" pitchFamily="34" charset="0"/>
        </a:defRPr>
      </a:lvl1pPr>
      <a:lvl2pPr algn="ctr" rtl="0" eaLnBrk="0" fontAlgn="base" hangingPunct="0">
        <a:spcBef>
          <a:spcPct val="0"/>
        </a:spcBef>
        <a:spcAft>
          <a:spcPct val="0"/>
        </a:spcAft>
        <a:defRPr sz="4400">
          <a:solidFill>
            <a:schemeClr val="tx1"/>
          </a:solidFill>
          <a:latin typeface="Verdana" pitchFamily="34" charset="0"/>
          <a:ea typeface="ＭＳ Ｐゴシック" pitchFamily="50" charset="-128"/>
          <a:sym typeface="Verdana" pitchFamily="34" charset="0"/>
        </a:defRPr>
      </a:lvl2pPr>
      <a:lvl3pPr algn="ctr" rtl="0" eaLnBrk="0" fontAlgn="base" hangingPunct="0">
        <a:spcBef>
          <a:spcPct val="0"/>
        </a:spcBef>
        <a:spcAft>
          <a:spcPct val="0"/>
        </a:spcAft>
        <a:defRPr sz="4400">
          <a:solidFill>
            <a:schemeClr val="tx1"/>
          </a:solidFill>
          <a:latin typeface="Verdana" pitchFamily="34" charset="0"/>
          <a:ea typeface="ＭＳ Ｐゴシック" pitchFamily="50" charset="-128"/>
          <a:sym typeface="Verdana" pitchFamily="34" charset="0"/>
        </a:defRPr>
      </a:lvl3pPr>
      <a:lvl4pPr algn="ctr" rtl="0" eaLnBrk="0" fontAlgn="base" hangingPunct="0">
        <a:spcBef>
          <a:spcPct val="0"/>
        </a:spcBef>
        <a:spcAft>
          <a:spcPct val="0"/>
        </a:spcAft>
        <a:defRPr sz="4400">
          <a:solidFill>
            <a:schemeClr val="tx1"/>
          </a:solidFill>
          <a:latin typeface="Verdana" pitchFamily="34" charset="0"/>
          <a:ea typeface="ＭＳ Ｐゴシック" pitchFamily="50" charset="-128"/>
          <a:sym typeface="Verdana" pitchFamily="34" charset="0"/>
        </a:defRPr>
      </a:lvl4pPr>
      <a:lvl5pPr algn="ctr" rtl="0" eaLnBrk="0" fontAlgn="base" hangingPunct="0">
        <a:spcBef>
          <a:spcPct val="0"/>
        </a:spcBef>
        <a:spcAft>
          <a:spcPct val="0"/>
        </a:spcAft>
        <a:defRPr sz="4400">
          <a:solidFill>
            <a:schemeClr val="tx1"/>
          </a:solidFill>
          <a:latin typeface="Verdana" pitchFamily="34" charset="0"/>
          <a:ea typeface="ＭＳ Ｐゴシック" pitchFamily="50" charset="-128"/>
          <a:sym typeface="Verdana" pitchFamily="34" charset="0"/>
        </a:defRPr>
      </a:lvl5pPr>
      <a:lvl6pPr marL="457200" algn="ctr" rtl="0" fontAlgn="base">
        <a:spcBef>
          <a:spcPct val="0"/>
        </a:spcBef>
        <a:spcAft>
          <a:spcPct val="0"/>
        </a:spcAft>
        <a:defRPr sz="4400">
          <a:solidFill>
            <a:schemeClr val="tx1"/>
          </a:solidFill>
          <a:latin typeface="Verdana" pitchFamily="34" charset="0"/>
          <a:ea typeface="ＭＳ Ｐゴシック" pitchFamily="50" charset="-128"/>
          <a:sym typeface="Verdana" pitchFamily="34" charset="0"/>
        </a:defRPr>
      </a:lvl6pPr>
      <a:lvl7pPr marL="914400" algn="ctr" rtl="0" fontAlgn="base">
        <a:spcBef>
          <a:spcPct val="0"/>
        </a:spcBef>
        <a:spcAft>
          <a:spcPct val="0"/>
        </a:spcAft>
        <a:defRPr sz="4400">
          <a:solidFill>
            <a:schemeClr val="tx1"/>
          </a:solidFill>
          <a:latin typeface="Verdana" pitchFamily="34" charset="0"/>
          <a:ea typeface="ＭＳ Ｐゴシック" pitchFamily="50" charset="-128"/>
          <a:sym typeface="Verdana" pitchFamily="34" charset="0"/>
        </a:defRPr>
      </a:lvl7pPr>
      <a:lvl8pPr marL="1371600" algn="ctr" rtl="0" fontAlgn="base">
        <a:spcBef>
          <a:spcPct val="0"/>
        </a:spcBef>
        <a:spcAft>
          <a:spcPct val="0"/>
        </a:spcAft>
        <a:defRPr sz="4400">
          <a:solidFill>
            <a:schemeClr val="tx1"/>
          </a:solidFill>
          <a:latin typeface="Verdana" pitchFamily="34" charset="0"/>
          <a:ea typeface="ＭＳ Ｐゴシック" pitchFamily="50" charset="-128"/>
          <a:sym typeface="Verdana" pitchFamily="34" charset="0"/>
        </a:defRPr>
      </a:lvl8pPr>
      <a:lvl9pPr marL="1828800" algn="ctr" rtl="0" fontAlgn="base">
        <a:spcBef>
          <a:spcPct val="0"/>
        </a:spcBef>
        <a:spcAft>
          <a:spcPct val="0"/>
        </a:spcAft>
        <a:defRPr sz="4400">
          <a:solidFill>
            <a:schemeClr val="tx1"/>
          </a:solidFill>
          <a:latin typeface="Verdana" pitchFamily="34" charset="0"/>
          <a:ea typeface="ＭＳ Ｐゴシック" pitchFamily="50" charset="-128"/>
          <a:sym typeface="Verdana" pitchFamily="34" charset="0"/>
        </a:defRPr>
      </a:lvl9pPr>
    </p:titleStyle>
    <p:bodyStyle>
      <a:lvl1pPr marL="342900" indent="-342900" algn="l" defTabSz="0" rtl="0" eaLnBrk="0" fontAlgn="base" hangingPunct="0">
        <a:spcBef>
          <a:spcPct val="20000"/>
        </a:spcBef>
        <a:spcAft>
          <a:spcPct val="0"/>
        </a:spcAft>
        <a:buFont typeface="Arial" pitchFamily="34" charset="0"/>
        <a:buChar char="•"/>
        <a:defRPr sz="3200">
          <a:solidFill>
            <a:schemeClr val="tx1"/>
          </a:solidFill>
          <a:latin typeface="+mn-lt"/>
          <a:ea typeface="+mn-ea"/>
          <a:cs typeface="+mn-cs"/>
          <a:sym typeface="Verdana" pitchFamily="34" charset="0"/>
        </a:defRPr>
      </a:lvl1pPr>
      <a:lvl2pPr marL="742950" indent="-285750" algn="l" defTabSz="0" rtl="0" eaLnBrk="0" fontAlgn="base" hangingPunct="0">
        <a:spcBef>
          <a:spcPct val="20000"/>
        </a:spcBef>
        <a:spcAft>
          <a:spcPct val="0"/>
        </a:spcAft>
        <a:buFont typeface="Arial" pitchFamily="34" charset="0"/>
        <a:buChar char="–"/>
        <a:defRPr sz="2800">
          <a:solidFill>
            <a:schemeClr val="tx1"/>
          </a:solidFill>
          <a:latin typeface="+mn-lt"/>
          <a:ea typeface="+mn-ea"/>
          <a:sym typeface="Verdana" pitchFamily="34" charset="0"/>
        </a:defRPr>
      </a:lvl2pPr>
      <a:lvl3pPr marL="1143000" indent="-228600" algn="l" defTabSz="0" rtl="0" eaLnBrk="0" fontAlgn="base" hangingPunct="0">
        <a:spcBef>
          <a:spcPct val="20000"/>
        </a:spcBef>
        <a:spcAft>
          <a:spcPct val="0"/>
        </a:spcAft>
        <a:buFont typeface="Arial" pitchFamily="34" charset="0"/>
        <a:buChar char="•"/>
        <a:defRPr sz="2400">
          <a:solidFill>
            <a:schemeClr val="tx1"/>
          </a:solidFill>
          <a:latin typeface="+mn-lt"/>
          <a:ea typeface="+mn-ea"/>
          <a:sym typeface="Verdana" pitchFamily="34" charset="0"/>
        </a:defRPr>
      </a:lvl3pPr>
      <a:lvl4pPr marL="1600200" indent="-228600" algn="l" defTabSz="0" rtl="0" eaLnBrk="0" fontAlgn="base" hangingPunct="0">
        <a:spcBef>
          <a:spcPct val="20000"/>
        </a:spcBef>
        <a:spcAft>
          <a:spcPct val="0"/>
        </a:spcAft>
        <a:buFont typeface="Arial" pitchFamily="34" charset="0"/>
        <a:buChar char="–"/>
        <a:defRPr sz="2000">
          <a:solidFill>
            <a:schemeClr val="tx1"/>
          </a:solidFill>
          <a:latin typeface="+mn-lt"/>
          <a:ea typeface="+mn-ea"/>
          <a:sym typeface="Verdana" pitchFamily="34" charset="0"/>
        </a:defRPr>
      </a:lvl4pPr>
      <a:lvl5pPr marL="2057400" indent="-228600" algn="l" defTabSz="0" rtl="0" eaLnBrk="0" fontAlgn="base" hangingPunct="0">
        <a:spcBef>
          <a:spcPct val="20000"/>
        </a:spcBef>
        <a:spcAft>
          <a:spcPct val="0"/>
        </a:spcAft>
        <a:buFont typeface="Arial" pitchFamily="34" charset="0"/>
        <a:buChar char="»"/>
        <a:defRPr sz="2000">
          <a:solidFill>
            <a:schemeClr val="tx1"/>
          </a:solidFill>
          <a:latin typeface="+mn-lt"/>
          <a:ea typeface="+mn-ea"/>
          <a:sym typeface="Verdana" pitchFamily="34" charset="0"/>
        </a:defRPr>
      </a:lvl5pPr>
      <a:lvl6pPr marL="2514600" indent="-228600" algn="l" defTabSz="0" rtl="0" fontAlgn="base">
        <a:spcBef>
          <a:spcPct val="20000"/>
        </a:spcBef>
        <a:spcAft>
          <a:spcPct val="0"/>
        </a:spcAft>
        <a:buFont typeface="Arial" pitchFamily="34" charset="0"/>
        <a:buChar char="»"/>
        <a:defRPr sz="2000">
          <a:solidFill>
            <a:schemeClr val="tx1"/>
          </a:solidFill>
          <a:latin typeface="+mn-lt"/>
          <a:ea typeface="+mn-ea"/>
          <a:sym typeface="Verdana" pitchFamily="34" charset="0"/>
        </a:defRPr>
      </a:lvl6pPr>
      <a:lvl7pPr marL="2971800" indent="-228600" algn="l" defTabSz="0" rtl="0" fontAlgn="base">
        <a:spcBef>
          <a:spcPct val="20000"/>
        </a:spcBef>
        <a:spcAft>
          <a:spcPct val="0"/>
        </a:spcAft>
        <a:buFont typeface="Arial" pitchFamily="34" charset="0"/>
        <a:buChar char="»"/>
        <a:defRPr sz="2000">
          <a:solidFill>
            <a:schemeClr val="tx1"/>
          </a:solidFill>
          <a:latin typeface="+mn-lt"/>
          <a:ea typeface="+mn-ea"/>
          <a:sym typeface="Verdana" pitchFamily="34" charset="0"/>
        </a:defRPr>
      </a:lvl7pPr>
      <a:lvl8pPr marL="3429000" indent="-228600" algn="l" defTabSz="0" rtl="0" fontAlgn="base">
        <a:spcBef>
          <a:spcPct val="20000"/>
        </a:spcBef>
        <a:spcAft>
          <a:spcPct val="0"/>
        </a:spcAft>
        <a:buFont typeface="Arial" pitchFamily="34" charset="0"/>
        <a:buChar char="»"/>
        <a:defRPr sz="2000">
          <a:solidFill>
            <a:schemeClr val="tx1"/>
          </a:solidFill>
          <a:latin typeface="+mn-lt"/>
          <a:ea typeface="+mn-ea"/>
          <a:sym typeface="Verdana" pitchFamily="34" charset="0"/>
        </a:defRPr>
      </a:lvl8pPr>
      <a:lvl9pPr marL="3886200" indent="-228600" algn="l" defTabSz="0" rtl="0" fontAlgn="base">
        <a:spcBef>
          <a:spcPct val="20000"/>
        </a:spcBef>
        <a:spcAft>
          <a:spcPct val="0"/>
        </a:spcAft>
        <a:buFont typeface="Arial" pitchFamily="34" charset="0"/>
        <a:buChar char="»"/>
        <a:defRPr sz="2000">
          <a:solidFill>
            <a:schemeClr val="tx1"/>
          </a:solidFill>
          <a:latin typeface="+mn-lt"/>
          <a:ea typeface="+mn-ea"/>
          <a:sym typeface="Verdana" pitchFamily="34" charset="0"/>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0.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図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0145" y="218883"/>
            <a:ext cx="2628900" cy="581025"/>
          </a:xfrm>
          <a:prstGeom prst="rect">
            <a:avLst/>
          </a:prstGeom>
        </p:spPr>
      </p:pic>
      <p:sp>
        <p:nvSpPr>
          <p:cNvPr id="7" name="正方形/長方形 6"/>
          <p:cNvSpPr/>
          <p:nvPr/>
        </p:nvSpPr>
        <p:spPr>
          <a:xfrm>
            <a:off x="412706" y="2550465"/>
            <a:ext cx="8496728" cy="1077218"/>
          </a:xfrm>
          <a:prstGeom prst="rect">
            <a:avLst/>
          </a:prstGeom>
        </p:spPr>
        <p:txBody>
          <a:bodyPr wrap="square">
            <a:spAutoFit/>
          </a:bodyPr>
          <a:lstStyle/>
          <a:p>
            <a:pPr algn="ctr" eaLnBrk="1" fontAlgn="auto" hangingPunct="1">
              <a:spcBef>
                <a:spcPts val="0"/>
              </a:spcBef>
              <a:spcAft>
                <a:spcPts val="0"/>
              </a:spcAft>
            </a:pPr>
            <a:r>
              <a:rPr lang="en-US" altLang="ja-JP" sz="3200" dirty="0">
                <a:solidFill>
                  <a:srgbClr val="04A23E"/>
                </a:solidFill>
                <a:ea typeface="Meiryo UI" panose="020B0604030504040204" pitchFamily="50" charset="-128"/>
                <a:cs typeface="Times New Roman" panose="02020603050405020304" pitchFamily="18" charset="0"/>
              </a:rPr>
              <a:t>Protective Action Recommendation Study using MACCS in NRA Japan</a:t>
            </a:r>
            <a:endParaRPr lang="en-US" altLang="ja-JP" sz="2800" dirty="0">
              <a:solidFill>
                <a:srgbClr val="04A23E"/>
              </a:solidFill>
              <a:ea typeface="Meiryo UI" panose="020B0604030504040204" pitchFamily="50" charset="-128"/>
              <a:cs typeface="Times New Roman" panose="02020603050405020304" pitchFamily="18" charset="0"/>
            </a:endParaRPr>
          </a:p>
        </p:txBody>
      </p:sp>
      <p:sp>
        <p:nvSpPr>
          <p:cNvPr id="9" name="テキスト ボックス 8"/>
          <p:cNvSpPr txBox="1"/>
          <p:nvPr/>
        </p:nvSpPr>
        <p:spPr>
          <a:xfrm>
            <a:off x="4689689" y="468914"/>
            <a:ext cx="4219745" cy="523220"/>
          </a:xfrm>
          <a:prstGeom prst="rect">
            <a:avLst/>
          </a:prstGeom>
          <a:noFill/>
        </p:spPr>
        <p:txBody>
          <a:bodyPr wrap="none" rtlCol="0">
            <a:spAutoFit/>
          </a:bodyPr>
          <a:lstStyle/>
          <a:p>
            <a:pPr eaLnBrk="1" fontAlgn="auto" hangingPunct="1">
              <a:spcBef>
                <a:spcPts val="0"/>
              </a:spcBef>
              <a:spcAft>
                <a:spcPts val="0"/>
              </a:spcAft>
            </a:pPr>
            <a:r>
              <a:rPr lang="en-US" altLang="ja-JP" sz="1400" b="1">
                <a:solidFill>
                  <a:srgbClr val="04A23E"/>
                </a:solidFill>
                <a:latin typeface="Calibri"/>
              </a:rPr>
              <a:t>Regulatory Standard and Research Department, </a:t>
            </a:r>
          </a:p>
          <a:p>
            <a:pPr eaLnBrk="1" fontAlgn="auto" hangingPunct="1">
              <a:spcBef>
                <a:spcPts val="0"/>
              </a:spcBef>
              <a:spcAft>
                <a:spcPts val="0"/>
              </a:spcAft>
            </a:pPr>
            <a:r>
              <a:rPr lang="en-US" altLang="ja-JP" sz="1400" b="1">
                <a:solidFill>
                  <a:srgbClr val="04A23E"/>
                </a:solidFill>
                <a:latin typeface="Calibri"/>
              </a:rPr>
              <a:t>Secretariat of Nuclear Regulation Authority (S/NRA/R)</a:t>
            </a:r>
            <a:endParaRPr lang="ja-JP" altLang="en-US" sz="1400" b="1">
              <a:solidFill>
                <a:srgbClr val="04A23E"/>
              </a:solidFill>
              <a:latin typeface="Calibri"/>
            </a:endParaRPr>
          </a:p>
        </p:txBody>
      </p:sp>
      <p:sp>
        <p:nvSpPr>
          <p:cNvPr id="14" name="正方形/長方形 13"/>
          <p:cNvSpPr/>
          <p:nvPr/>
        </p:nvSpPr>
        <p:spPr>
          <a:xfrm>
            <a:off x="1380758" y="3722761"/>
            <a:ext cx="6382483" cy="400110"/>
          </a:xfrm>
          <a:prstGeom prst="rect">
            <a:avLst/>
          </a:prstGeom>
        </p:spPr>
        <p:txBody>
          <a:bodyPr wrap="square">
            <a:spAutoFit/>
          </a:bodyPr>
          <a:lstStyle/>
          <a:p>
            <a:pPr algn="ctr" eaLnBrk="1" fontAlgn="auto" hangingPunct="1">
              <a:spcBef>
                <a:spcPts val="0"/>
              </a:spcBef>
              <a:spcAft>
                <a:spcPts val="0"/>
              </a:spcAft>
            </a:pPr>
            <a:r>
              <a:rPr lang="en-US" altLang="ja-JP" sz="2000" dirty="0">
                <a:ea typeface="Meiryo UI" panose="020B0604030504040204" pitchFamily="50" charset="-128"/>
                <a:cs typeface="Times New Roman" panose="02020603050405020304" pitchFamily="18" charset="0"/>
              </a:rPr>
              <a:t>Kodai </a:t>
            </a:r>
            <a:r>
              <a:rPr lang="en-US" altLang="ja-JP" sz="2000" dirty="0" err="1">
                <a:ea typeface="Meiryo UI" panose="020B0604030504040204" pitchFamily="50" charset="-128"/>
                <a:cs typeface="Times New Roman" panose="02020603050405020304" pitchFamily="18" charset="0"/>
              </a:rPr>
              <a:t>Wadayama</a:t>
            </a:r>
            <a:r>
              <a:rPr lang="en-US" altLang="ja-JP" sz="2000" dirty="0">
                <a:solidFill>
                  <a:prstClr val="black"/>
                </a:solidFill>
                <a:ea typeface="Meiryo UI" panose="020B0604030504040204" pitchFamily="50" charset="-128"/>
                <a:cs typeface="Times New Roman" panose="02020603050405020304" pitchFamily="18" charset="0"/>
              </a:rPr>
              <a:t>, Retsu Kojo</a:t>
            </a:r>
            <a:endParaRPr lang="en-US" altLang="ja-JP" sz="3600" dirty="0">
              <a:solidFill>
                <a:prstClr val="black"/>
              </a:solidFill>
              <a:ea typeface="Meiryo UI" panose="020B0604030504040204" pitchFamily="50" charset="-128"/>
              <a:cs typeface="Times New Roman" panose="02020603050405020304" pitchFamily="18" charset="0"/>
            </a:endParaRPr>
          </a:p>
        </p:txBody>
      </p:sp>
    </p:spTree>
    <p:extLst>
      <p:ext uri="{BB962C8B-B14F-4D97-AF65-F5344CB8AC3E}">
        <p14:creationId xmlns:p14="http://schemas.microsoft.com/office/powerpoint/2010/main" val="15178222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A06FDB8-D664-4A69-A68D-A1220963CC84}"/>
              </a:ext>
            </a:extLst>
          </p:cNvPr>
          <p:cNvSpPr>
            <a:spLocks noGrp="1"/>
          </p:cNvSpPr>
          <p:nvPr>
            <p:ph type="title"/>
          </p:nvPr>
        </p:nvSpPr>
        <p:spPr/>
        <p:txBody>
          <a:bodyPr/>
          <a:lstStyle/>
          <a:p>
            <a:r>
              <a:rPr kumimoji="1" lang="en-US" altLang="ja-JP"/>
              <a:t>MELCOR analysis condition</a:t>
            </a:r>
            <a:endParaRPr kumimoji="1" lang="ja-JP" altLang="en-US"/>
          </a:p>
        </p:txBody>
      </p:sp>
      <p:sp>
        <p:nvSpPr>
          <p:cNvPr id="3" name="コンテンツ プレースホルダー 2">
            <a:extLst>
              <a:ext uri="{FF2B5EF4-FFF2-40B4-BE49-F238E27FC236}">
                <a16:creationId xmlns:a16="http://schemas.microsoft.com/office/drawing/2014/main" id="{23D011FA-60AE-48E8-9536-CBAF88361C38}"/>
              </a:ext>
            </a:extLst>
          </p:cNvPr>
          <p:cNvSpPr>
            <a:spLocks noGrp="1"/>
          </p:cNvSpPr>
          <p:nvPr>
            <p:ph idx="1"/>
          </p:nvPr>
        </p:nvSpPr>
        <p:spPr>
          <a:xfrm>
            <a:off x="533400" y="916451"/>
            <a:ext cx="8261279" cy="5384800"/>
          </a:xfrm>
        </p:spPr>
        <p:txBody>
          <a:bodyPr/>
          <a:lstStyle/>
          <a:p>
            <a:pPr algn="l"/>
            <a:r>
              <a:rPr lang="en-US" altLang="ja-JP" sz="2000" b="0" i="0" dirty="0">
                <a:effectLst/>
                <a:latin typeface="Times New Roman" panose="02020603050405020304" pitchFamily="18" charset="0"/>
                <a:cs typeface="Times New Roman" panose="02020603050405020304" pitchFamily="18" charset="0"/>
              </a:rPr>
              <a:t>A representative PWR 3-loop plant and BWR5 were selected.</a:t>
            </a:r>
          </a:p>
          <a:p>
            <a:pPr algn="l"/>
            <a:r>
              <a:rPr lang="en-US" altLang="ja-JP" sz="2000" b="0" i="0" dirty="0">
                <a:effectLst/>
                <a:latin typeface="Times New Roman" panose="02020603050405020304" pitchFamily="18" charset="0"/>
                <a:cs typeface="Times New Roman" panose="02020603050405020304" pitchFamily="18" charset="0"/>
              </a:rPr>
              <a:t>Analyses were conducted using MELCOR2.2. </a:t>
            </a:r>
          </a:p>
        </p:txBody>
      </p:sp>
      <p:graphicFrame>
        <p:nvGraphicFramePr>
          <p:cNvPr id="4" name="表 4">
            <a:extLst>
              <a:ext uri="{FF2B5EF4-FFF2-40B4-BE49-F238E27FC236}">
                <a16:creationId xmlns:a16="http://schemas.microsoft.com/office/drawing/2014/main" id="{EE58EC9E-83C5-463A-97F8-6EBDAF6BD12D}"/>
              </a:ext>
            </a:extLst>
          </p:cNvPr>
          <p:cNvGraphicFramePr>
            <a:graphicFrameLocks noGrp="1"/>
          </p:cNvGraphicFramePr>
          <p:nvPr>
            <p:extLst>
              <p:ext uri="{D42A27DB-BD31-4B8C-83A1-F6EECF244321}">
                <p14:modId xmlns:p14="http://schemas.microsoft.com/office/powerpoint/2010/main" val="498593341"/>
              </p:ext>
            </p:extLst>
          </p:nvPr>
        </p:nvGraphicFramePr>
        <p:xfrm>
          <a:off x="164387" y="1659890"/>
          <a:ext cx="8815226" cy="4937760"/>
        </p:xfrm>
        <a:graphic>
          <a:graphicData uri="http://schemas.openxmlformats.org/drawingml/2006/table">
            <a:tbl>
              <a:tblPr firstRow="1" bandRow="1">
                <a:tableStyleId>{5C22544A-7EE6-4342-B048-85BDC9FD1C3A}</a:tableStyleId>
              </a:tblPr>
              <a:tblGrid>
                <a:gridCol w="2705465">
                  <a:extLst>
                    <a:ext uri="{9D8B030D-6E8A-4147-A177-3AD203B41FA5}">
                      <a16:colId xmlns:a16="http://schemas.microsoft.com/office/drawing/2014/main" val="2368938431"/>
                    </a:ext>
                  </a:extLst>
                </a:gridCol>
                <a:gridCol w="6109761">
                  <a:extLst>
                    <a:ext uri="{9D8B030D-6E8A-4147-A177-3AD203B41FA5}">
                      <a16:colId xmlns:a16="http://schemas.microsoft.com/office/drawing/2014/main" val="2474266689"/>
                    </a:ext>
                  </a:extLst>
                </a:gridCol>
              </a:tblGrid>
              <a:tr h="353964">
                <a:tc>
                  <a:txBody>
                    <a:bodyPr/>
                    <a:lstStyle/>
                    <a:p>
                      <a:pPr algn="ctr"/>
                      <a:r>
                        <a:rPr kumimoji="1" lang="en-US" altLang="ja-JP" dirty="0"/>
                        <a:t>Accident Scenario</a:t>
                      </a:r>
                      <a:endParaRPr kumimoji="1" lang="ja-JP" altLang="en-US" dirty="0"/>
                    </a:p>
                  </a:txBody>
                  <a:tcPr/>
                </a:tc>
                <a:tc>
                  <a:txBody>
                    <a:bodyPr/>
                    <a:lstStyle/>
                    <a:p>
                      <a:pPr algn="ctr"/>
                      <a:r>
                        <a:rPr kumimoji="1" lang="en-US" altLang="ja-JP" dirty="0"/>
                        <a:t>Description</a:t>
                      </a:r>
                      <a:endParaRPr kumimoji="1" lang="ja-JP" altLang="en-US" dirty="0"/>
                    </a:p>
                  </a:txBody>
                  <a:tcPr/>
                </a:tc>
                <a:extLst>
                  <a:ext uri="{0D108BD9-81ED-4DB2-BD59-A6C34878D82A}">
                    <a16:rowId xmlns:a16="http://schemas.microsoft.com/office/drawing/2014/main" val="2081729673"/>
                  </a:ext>
                </a:extLst>
              </a:tr>
              <a:tr h="884909">
                <a:tc>
                  <a:txBody>
                    <a:bodyPr/>
                    <a:lstStyle/>
                    <a:p>
                      <a:r>
                        <a:rPr lang="en-US" altLang="ja-JP" sz="1800" b="1" i="0" dirty="0">
                          <a:effectLst/>
                          <a:latin typeface="Times New Roman" panose="02020603050405020304" pitchFamily="18" charset="0"/>
                          <a:cs typeface="Times New Roman" panose="02020603050405020304" pitchFamily="18" charset="0"/>
                        </a:rPr>
                        <a:t>ISLOCA (PWR)</a:t>
                      </a:r>
                      <a:endParaRPr kumimoji="1" lang="ja-JP" altLang="en-US" dirty="0"/>
                    </a:p>
                  </a:txBody>
                  <a:tcPr/>
                </a:tc>
                <a:tc>
                  <a:txBody>
                    <a:bodyPr/>
                    <a:lstStyle/>
                    <a:p>
                      <a:r>
                        <a:rPr lang="en-US" altLang="ja-JP" sz="1800" b="0" i="0">
                          <a:effectLst/>
                          <a:latin typeface="Times New Roman" panose="02020603050405020304" pitchFamily="18" charset="0"/>
                          <a:cs typeface="Times New Roman" panose="02020603050405020304" pitchFamily="18" charset="0"/>
                        </a:rPr>
                        <a:t>Radioactive materials are directly released into the environment, bypassing the containment vessel, due to a break in low-pressure system piping. </a:t>
                      </a:r>
                      <a:endParaRPr kumimoji="1" lang="ja-JP" altLang="en-US"/>
                    </a:p>
                  </a:txBody>
                  <a:tcPr/>
                </a:tc>
                <a:extLst>
                  <a:ext uri="{0D108BD9-81ED-4DB2-BD59-A6C34878D82A}">
                    <a16:rowId xmlns:a16="http://schemas.microsoft.com/office/drawing/2014/main" val="2854967000"/>
                  </a:ext>
                </a:extLst>
              </a:tr>
              <a:tr h="884909">
                <a:tc>
                  <a:txBody>
                    <a:bodyPr/>
                    <a:lstStyle/>
                    <a:p>
                      <a:r>
                        <a:rPr lang="en-US" altLang="ja-JP" sz="1800" b="1" i="0" dirty="0">
                          <a:effectLst/>
                          <a:latin typeface="Times New Roman" panose="02020603050405020304" pitchFamily="18" charset="0"/>
                          <a:cs typeface="Times New Roman" panose="02020603050405020304" pitchFamily="18" charset="0"/>
                        </a:rPr>
                        <a:t>ISLOCA (BWR)</a:t>
                      </a:r>
                      <a:endParaRPr kumimoji="1" lang="ja-JP" altLang="en-US" dirty="0"/>
                    </a:p>
                  </a:txBody>
                  <a:tcPr/>
                </a:tc>
                <a:tc>
                  <a:txBody>
                    <a:bodyPr/>
                    <a:lstStyle/>
                    <a:p>
                      <a:r>
                        <a:rPr lang="en-US" altLang="ja-JP" sz="1800" b="0" i="0">
                          <a:effectLst/>
                          <a:latin typeface="Times New Roman" panose="02020603050405020304" pitchFamily="18" charset="0"/>
                          <a:cs typeface="Times New Roman" panose="02020603050405020304" pitchFamily="18" charset="0"/>
                        </a:rPr>
                        <a:t>It is a similar scenario as the ISLOCA(PWR), but in a typical BWR. The release duration in this case is longer than that of ISLOCA (PWR).</a:t>
                      </a:r>
                      <a:endParaRPr kumimoji="1" lang="ja-JP" altLang="en-US"/>
                    </a:p>
                  </a:txBody>
                  <a:tcPr/>
                </a:tc>
                <a:extLst>
                  <a:ext uri="{0D108BD9-81ED-4DB2-BD59-A6C34878D82A}">
                    <a16:rowId xmlns:a16="http://schemas.microsoft.com/office/drawing/2014/main" val="1413615894"/>
                  </a:ext>
                </a:extLst>
              </a:tr>
              <a:tr h="884909">
                <a:tc>
                  <a:txBody>
                    <a:bodyPr/>
                    <a:lstStyle/>
                    <a:p>
                      <a:r>
                        <a:rPr lang="en-US" altLang="ja-JP" sz="1800" b="1" i="0">
                          <a:effectLst/>
                          <a:latin typeface="Times New Roman" panose="02020603050405020304" pitchFamily="18" charset="0"/>
                          <a:cs typeface="Times New Roman" panose="02020603050405020304" pitchFamily="18" charset="0"/>
                        </a:rPr>
                        <a:t>ATWS (BWR)</a:t>
                      </a:r>
                      <a:r>
                        <a:rPr lang="en-US" altLang="ja-JP" sz="1800" b="0" i="0">
                          <a:effectLst/>
                          <a:latin typeface="Times New Roman" panose="02020603050405020304" pitchFamily="18" charset="0"/>
                          <a:cs typeface="Times New Roman" panose="02020603050405020304" pitchFamily="18" charset="0"/>
                        </a:rPr>
                        <a:t>:</a:t>
                      </a:r>
                      <a:endParaRPr kumimoji="1" lang="ja-JP" altLang="en-US"/>
                    </a:p>
                  </a:txBody>
                  <a:tcPr/>
                </a:tc>
                <a:tc>
                  <a:txBody>
                    <a:bodyPr/>
                    <a:lstStyle/>
                    <a:p>
                      <a:r>
                        <a:rPr lang="en-US" altLang="ja-JP" sz="1800" b="0" i="0">
                          <a:effectLst/>
                          <a:latin typeface="Times New Roman" panose="02020603050405020304" pitchFamily="18" charset="0"/>
                          <a:cs typeface="Times New Roman" panose="02020603050405020304" pitchFamily="18" charset="0"/>
                        </a:rPr>
                        <a:t>The reactor fails to shut down after a small LOCA, leading to rapid accumulation of water vapor in the primary containment vessel(PCV) and subsequent overpressure failure of the PCV.</a:t>
                      </a:r>
                      <a:endParaRPr kumimoji="1" lang="ja-JP" altLang="en-US"/>
                    </a:p>
                  </a:txBody>
                  <a:tcPr/>
                </a:tc>
                <a:extLst>
                  <a:ext uri="{0D108BD9-81ED-4DB2-BD59-A6C34878D82A}">
                    <a16:rowId xmlns:a16="http://schemas.microsoft.com/office/drawing/2014/main" val="3116232329"/>
                  </a:ext>
                </a:extLst>
              </a:tr>
              <a:tr h="884909">
                <a:tc>
                  <a:txBody>
                    <a:bodyPr/>
                    <a:lstStyle/>
                    <a:p>
                      <a:r>
                        <a:rPr lang="en-US" altLang="ja-JP" sz="1800" b="1" i="0">
                          <a:effectLst/>
                          <a:latin typeface="Times New Roman" panose="02020603050405020304" pitchFamily="18" charset="0"/>
                          <a:cs typeface="Times New Roman" panose="02020603050405020304" pitchFamily="18" charset="0"/>
                        </a:rPr>
                        <a:t>LBLOCA+PCV fail (BWR)</a:t>
                      </a:r>
                      <a:endParaRPr kumimoji="1" lang="ja-JP" altLang="en-US"/>
                    </a:p>
                  </a:txBody>
                  <a:tcPr/>
                </a:tc>
                <a:tc>
                  <a:txBody>
                    <a:bodyPr/>
                    <a:lstStyle/>
                    <a:p>
                      <a:r>
                        <a:rPr lang="en-US" altLang="ja-JP" sz="1800" b="0" i="0" dirty="0">
                          <a:effectLst/>
                          <a:latin typeface="Times New Roman" panose="02020603050405020304" pitchFamily="18" charset="0"/>
                          <a:cs typeface="Times New Roman" panose="02020603050405020304" pitchFamily="18" charset="0"/>
                        </a:rPr>
                        <a:t>After a large-break LOCA(LBLOCA) occurs, there is failure to inject water into both the core and the PCV, resulting in early over-temperature failure of the PCV.</a:t>
                      </a:r>
                      <a:endParaRPr kumimoji="1" lang="ja-JP" altLang="en-US" dirty="0"/>
                    </a:p>
                  </a:txBody>
                  <a:tcPr/>
                </a:tc>
                <a:extLst>
                  <a:ext uri="{0D108BD9-81ED-4DB2-BD59-A6C34878D82A}">
                    <a16:rowId xmlns:a16="http://schemas.microsoft.com/office/drawing/2014/main" val="1033497846"/>
                  </a:ext>
                </a:extLst>
              </a:tr>
              <a:tr h="884909">
                <a:tc>
                  <a:txBody>
                    <a:bodyPr/>
                    <a:lstStyle/>
                    <a:p>
                      <a:r>
                        <a:rPr lang="en-US" altLang="ja-JP" sz="1800" b="1" i="0">
                          <a:effectLst/>
                          <a:latin typeface="Times New Roman" panose="02020603050405020304" pitchFamily="18" charset="0"/>
                          <a:cs typeface="Times New Roman" panose="02020603050405020304" pitchFamily="18" charset="0"/>
                        </a:rPr>
                        <a:t>LBLOCA+FCVS (BWR)</a:t>
                      </a:r>
                      <a:endParaRPr kumimoji="1" lang="ja-JP" altLang="en-US"/>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800" b="0" i="0" dirty="0">
                          <a:effectLst/>
                          <a:latin typeface="Times New Roman" panose="02020603050405020304" pitchFamily="18" charset="0"/>
                          <a:cs typeface="Times New Roman" panose="02020603050405020304" pitchFamily="18" charset="0"/>
                        </a:rPr>
                        <a:t>After a LBLOCA, injection into the core/PCV fails, but containment failure is avoided, and the release occurs through FCVS.</a:t>
                      </a:r>
                    </a:p>
                  </a:txBody>
                  <a:tcPr/>
                </a:tc>
                <a:extLst>
                  <a:ext uri="{0D108BD9-81ED-4DB2-BD59-A6C34878D82A}">
                    <a16:rowId xmlns:a16="http://schemas.microsoft.com/office/drawing/2014/main" val="3576424705"/>
                  </a:ext>
                </a:extLst>
              </a:tr>
            </a:tbl>
          </a:graphicData>
        </a:graphic>
      </p:graphicFrame>
    </p:spTree>
    <p:extLst>
      <p:ext uri="{BB962C8B-B14F-4D97-AF65-F5344CB8AC3E}">
        <p14:creationId xmlns:p14="http://schemas.microsoft.com/office/powerpoint/2010/main" val="21149940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E5119FC-683E-43E1-87D7-4F7F1D5CF450}"/>
              </a:ext>
            </a:extLst>
          </p:cNvPr>
          <p:cNvSpPr>
            <a:spLocks noGrp="1"/>
          </p:cNvSpPr>
          <p:nvPr>
            <p:ph type="title"/>
          </p:nvPr>
        </p:nvSpPr>
        <p:spPr/>
        <p:txBody>
          <a:bodyPr/>
          <a:lstStyle/>
          <a:p>
            <a:r>
              <a:rPr kumimoji="1" lang="en-US" altLang="ja-JP" dirty="0"/>
              <a:t>MACCS Analysis Condition</a:t>
            </a:r>
            <a:endParaRPr kumimoji="1" lang="ja-JP" altLang="en-US" dirty="0"/>
          </a:p>
        </p:txBody>
      </p:sp>
      <p:graphicFrame>
        <p:nvGraphicFramePr>
          <p:cNvPr id="4" name="表 4">
            <a:extLst>
              <a:ext uri="{FF2B5EF4-FFF2-40B4-BE49-F238E27FC236}">
                <a16:creationId xmlns:a16="http://schemas.microsoft.com/office/drawing/2014/main" id="{4F57D7C3-CC98-4B85-9882-E2DC70C9E548}"/>
              </a:ext>
            </a:extLst>
          </p:cNvPr>
          <p:cNvGraphicFramePr>
            <a:graphicFrameLocks noGrp="1"/>
          </p:cNvGraphicFramePr>
          <p:nvPr>
            <p:extLst>
              <p:ext uri="{D42A27DB-BD31-4B8C-83A1-F6EECF244321}">
                <p14:modId xmlns:p14="http://schemas.microsoft.com/office/powerpoint/2010/main" val="943456101"/>
              </p:ext>
            </p:extLst>
          </p:nvPr>
        </p:nvGraphicFramePr>
        <p:xfrm>
          <a:off x="164387" y="1379335"/>
          <a:ext cx="8815226" cy="4790305"/>
        </p:xfrm>
        <a:graphic>
          <a:graphicData uri="http://schemas.openxmlformats.org/drawingml/2006/table">
            <a:tbl>
              <a:tblPr firstRow="1" bandRow="1">
                <a:tableStyleId>{5C22544A-7EE6-4342-B048-85BDC9FD1C3A}</a:tableStyleId>
              </a:tblPr>
              <a:tblGrid>
                <a:gridCol w="2705465">
                  <a:extLst>
                    <a:ext uri="{9D8B030D-6E8A-4147-A177-3AD203B41FA5}">
                      <a16:colId xmlns:a16="http://schemas.microsoft.com/office/drawing/2014/main" val="2368938431"/>
                    </a:ext>
                  </a:extLst>
                </a:gridCol>
                <a:gridCol w="6109761">
                  <a:extLst>
                    <a:ext uri="{9D8B030D-6E8A-4147-A177-3AD203B41FA5}">
                      <a16:colId xmlns:a16="http://schemas.microsoft.com/office/drawing/2014/main" val="2474266689"/>
                    </a:ext>
                  </a:extLst>
                </a:gridCol>
              </a:tblGrid>
              <a:tr h="353964">
                <a:tc>
                  <a:txBody>
                    <a:bodyPr/>
                    <a:lstStyle/>
                    <a:p>
                      <a:pPr algn="ctr"/>
                      <a:r>
                        <a:rPr kumimoji="1" lang="en-US" altLang="ja-JP" dirty="0"/>
                        <a:t>Accident Scenario</a:t>
                      </a:r>
                      <a:endParaRPr kumimoji="1" lang="ja-JP" altLang="en-US" dirty="0"/>
                    </a:p>
                  </a:txBody>
                  <a:tcPr/>
                </a:tc>
                <a:tc>
                  <a:txBody>
                    <a:bodyPr/>
                    <a:lstStyle/>
                    <a:p>
                      <a:pPr algn="ctr"/>
                      <a:r>
                        <a:rPr kumimoji="1" lang="en-US" altLang="ja-JP" dirty="0"/>
                        <a:t>Description</a:t>
                      </a:r>
                      <a:endParaRPr kumimoji="1" lang="ja-JP" altLang="en-US" dirty="0"/>
                    </a:p>
                  </a:txBody>
                  <a:tcPr/>
                </a:tc>
                <a:extLst>
                  <a:ext uri="{0D108BD9-81ED-4DB2-BD59-A6C34878D82A}">
                    <a16:rowId xmlns:a16="http://schemas.microsoft.com/office/drawing/2014/main" val="2081729673"/>
                  </a:ext>
                </a:extLst>
              </a:tr>
              <a:tr h="884909">
                <a:tc>
                  <a:txBody>
                    <a:bodyPr/>
                    <a:lstStyle/>
                    <a:p>
                      <a:r>
                        <a:rPr lang="en-US" altLang="ja-JP" sz="1800" b="1" i="0" dirty="0">
                          <a:effectLst/>
                          <a:latin typeface="Times New Roman" panose="02020603050405020304" pitchFamily="18" charset="0"/>
                          <a:cs typeface="Times New Roman" panose="02020603050405020304" pitchFamily="18" charset="0"/>
                        </a:rPr>
                        <a:t>Metrological Condition</a:t>
                      </a:r>
                      <a:endParaRPr kumimoji="1" lang="ja-JP" altLang="en-US" dirty="0"/>
                    </a:p>
                  </a:txBody>
                  <a:tcPr/>
                </a:tc>
                <a:tc>
                  <a:txBody>
                    <a:bodyPr/>
                    <a:lstStyle/>
                    <a:p>
                      <a:r>
                        <a:rPr kumimoji="1" lang="en-US" altLang="ja-JP" sz="1800" b="0" i="0" dirty="0">
                          <a:effectLst/>
                          <a:latin typeface="Times New Roman" panose="02020603050405020304" pitchFamily="18" charset="0"/>
                          <a:cs typeface="Times New Roman" panose="02020603050405020304" pitchFamily="18" charset="0"/>
                        </a:rPr>
                        <a:t>Analysis was conducted by 8760 case for whole year and mean value was evaluated.</a:t>
                      </a:r>
                      <a:endParaRPr kumimoji="1" lang="ja-JP" altLang="en-US" dirty="0"/>
                    </a:p>
                  </a:txBody>
                  <a:tcPr/>
                </a:tc>
                <a:extLst>
                  <a:ext uri="{0D108BD9-81ED-4DB2-BD59-A6C34878D82A}">
                    <a16:rowId xmlns:a16="http://schemas.microsoft.com/office/drawing/2014/main" val="2854967000"/>
                  </a:ext>
                </a:extLst>
              </a:tr>
              <a:tr h="884909">
                <a:tc>
                  <a:txBody>
                    <a:bodyPr/>
                    <a:lstStyle/>
                    <a:p>
                      <a:r>
                        <a:rPr lang="en-US" altLang="ja-JP" sz="1800" b="1" i="0" dirty="0">
                          <a:effectLst/>
                          <a:latin typeface="Times New Roman" panose="02020603050405020304" pitchFamily="18" charset="0"/>
                          <a:cs typeface="Times New Roman" panose="02020603050405020304" pitchFamily="18" charset="0"/>
                        </a:rPr>
                        <a:t>Evacuation model</a:t>
                      </a:r>
                      <a:endParaRPr kumimoji="1" lang="ja-JP" altLang="en-US" dirty="0"/>
                    </a:p>
                  </a:txBody>
                  <a:tcPr/>
                </a:tc>
                <a:tc>
                  <a:txBody>
                    <a:bodyPr/>
                    <a:lstStyle/>
                    <a:p>
                      <a:r>
                        <a:rPr lang="en-US" altLang="ja-JP" sz="1800" b="0" i="0" dirty="0">
                          <a:effectLst/>
                          <a:latin typeface="Times New Roman" panose="02020603050405020304" pitchFamily="18" charset="0"/>
                          <a:cs typeface="Times New Roman" panose="02020603050405020304" pitchFamily="18" charset="0"/>
                        </a:rPr>
                        <a:t>Network evacuation model </a:t>
                      </a:r>
                      <a:r>
                        <a:rPr kumimoji="1" lang="en-US" altLang="ja-JP" sz="1800" b="0" i="0" u="none" strike="noStrike" cap="none" normalizeH="0" baseline="0" dirty="0">
                          <a:ln>
                            <a:noFill/>
                          </a:ln>
                          <a:solidFill>
                            <a:schemeClr val="tx1"/>
                          </a:solidFill>
                          <a:effectLst/>
                          <a:latin typeface="Times New Roman" pitchFamily="18" charset="0"/>
                          <a:ea typeface="ＭＳ Ｐゴシック" pitchFamily="50" charset="-128"/>
                        </a:rPr>
                        <a:t>in a typical Japanese site </a:t>
                      </a:r>
                      <a:endParaRPr kumimoji="1" lang="ja-JP" altLang="en-US" dirty="0"/>
                    </a:p>
                  </a:txBody>
                  <a:tcPr/>
                </a:tc>
                <a:extLst>
                  <a:ext uri="{0D108BD9-81ED-4DB2-BD59-A6C34878D82A}">
                    <a16:rowId xmlns:a16="http://schemas.microsoft.com/office/drawing/2014/main" val="1413615894"/>
                  </a:ext>
                </a:extLst>
              </a:tr>
              <a:tr h="884909">
                <a:tc>
                  <a:txBody>
                    <a:bodyPr/>
                    <a:lstStyle/>
                    <a:p>
                      <a:r>
                        <a:rPr kumimoji="1" lang="en-US" altLang="ja-JP" sz="1800" b="1" i="0" u="none" strike="noStrike" cap="none" normalizeH="0" baseline="0" dirty="0">
                          <a:ln>
                            <a:noFill/>
                          </a:ln>
                          <a:solidFill>
                            <a:schemeClr val="tx1"/>
                          </a:solidFill>
                          <a:effectLst/>
                          <a:latin typeface="Times New Roman" pitchFamily="18" charset="0"/>
                          <a:ea typeface="ＭＳ Ｐゴシック" pitchFamily="50" charset="-128"/>
                        </a:rPr>
                        <a:t>Shielding factor</a:t>
                      </a:r>
                      <a:endParaRPr kumimoji="1" lang="ja-JP" altLang="en-US" b="1" dirty="0">
                        <a:solidFill>
                          <a:schemeClr val="tx1"/>
                        </a:solidFill>
                      </a:endParaRPr>
                    </a:p>
                  </a:txBody>
                  <a:tcPr/>
                </a:tc>
                <a:tc>
                  <a:txBody>
                    <a:bodyPr/>
                    <a:lstStyle/>
                    <a:p>
                      <a:r>
                        <a:rPr lang="en-US" altLang="ja-JP" sz="1800" b="0" i="0" dirty="0">
                          <a:effectLst/>
                          <a:latin typeface="Times New Roman" panose="02020603050405020304" pitchFamily="18" charset="0"/>
                          <a:cs typeface="Times New Roman" panose="02020603050405020304" pitchFamily="18" charset="0"/>
                        </a:rPr>
                        <a:t>Representative value </a:t>
                      </a:r>
                      <a:r>
                        <a:rPr kumimoji="1" lang="en-US" altLang="ja-JP" sz="1800" b="0" i="0" u="none" strike="noStrike" cap="none" normalizeH="0" baseline="0" dirty="0">
                          <a:ln>
                            <a:noFill/>
                          </a:ln>
                          <a:solidFill>
                            <a:schemeClr val="tx1"/>
                          </a:solidFill>
                          <a:effectLst/>
                          <a:latin typeface="Times New Roman" pitchFamily="18" charset="0"/>
                          <a:ea typeface="ＭＳ Ｐゴシック" pitchFamily="50" charset="-128"/>
                        </a:rPr>
                        <a:t>in a typical Japanese site </a:t>
                      </a:r>
                      <a:endParaRPr kumimoji="1" lang="ja-JP" altLang="en-US" dirty="0"/>
                    </a:p>
                  </a:txBody>
                  <a:tcPr/>
                </a:tc>
                <a:extLst>
                  <a:ext uri="{0D108BD9-81ED-4DB2-BD59-A6C34878D82A}">
                    <a16:rowId xmlns:a16="http://schemas.microsoft.com/office/drawing/2014/main" val="3116232329"/>
                  </a:ext>
                </a:extLst>
              </a:tr>
              <a:tr h="884909">
                <a:tc>
                  <a:txBody>
                    <a:bodyPr/>
                    <a:lstStyle/>
                    <a:p>
                      <a:r>
                        <a:rPr kumimoji="1" lang="en-US" altLang="ja-JP" sz="1800" b="1" i="0" u="none" strike="noStrike" cap="none" normalizeH="0" baseline="0" dirty="0">
                          <a:ln>
                            <a:noFill/>
                          </a:ln>
                          <a:solidFill>
                            <a:schemeClr val="tx1"/>
                          </a:solidFill>
                          <a:effectLst/>
                          <a:latin typeface="Times New Roman" pitchFamily="18" charset="0"/>
                          <a:ea typeface="ＭＳ Ｐゴシック" pitchFamily="50" charset="-128"/>
                        </a:rPr>
                        <a:t>Target residents</a:t>
                      </a:r>
                      <a:endParaRPr kumimoji="1" lang="ja-JP" altLang="en-US" b="1" dirty="0"/>
                    </a:p>
                  </a:txBody>
                  <a:tcPr/>
                </a:tc>
                <a:tc>
                  <a:txBody>
                    <a:bodyPr/>
                    <a:lstStyle/>
                    <a:p>
                      <a:pPr marL="0" marR="0" indent="0" defTabSz="914400" rtl="0" eaLnBrk="0" fontAlgn="base" latinLnBrk="0" hangingPunct="0">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Times New Roman" pitchFamily="18" charset="0"/>
                          <a:ea typeface="ＭＳ Ｐゴシック" pitchFamily="50" charset="-128"/>
                        </a:rPr>
                        <a:t>PAZ residents in a typical Japanese site </a:t>
                      </a:r>
                    </a:p>
                  </a:txBody>
                  <a:tcPr/>
                </a:tc>
                <a:extLst>
                  <a:ext uri="{0D108BD9-81ED-4DB2-BD59-A6C34878D82A}">
                    <a16:rowId xmlns:a16="http://schemas.microsoft.com/office/drawing/2014/main" val="1033497846"/>
                  </a:ext>
                </a:extLst>
              </a:tr>
              <a:tr h="884909">
                <a:tc>
                  <a:txBody>
                    <a:bodyPr/>
                    <a:lstStyle/>
                    <a:p>
                      <a:r>
                        <a:rPr lang="en-US" altLang="ja-JP" sz="1800" b="1" i="0" dirty="0">
                          <a:effectLst/>
                          <a:latin typeface="Times New Roman" panose="02020603050405020304" pitchFamily="18" charset="0"/>
                          <a:cs typeface="Times New Roman" panose="02020603050405020304" pitchFamily="18" charset="0"/>
                        </a:rPr>
                        <a:t>Calculation time</a:t>
                      </a:r>
                      <a:endParaRPr kumimoji="1" lang="ja-JP" alt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800" b="0" i="0" dirty="0">
                          <a:effectLst/>
                          <a:latin typeface="Times New Roman" panose="02020603050405020304" pitchFamily="18" charset="0"/>
                          <a:cs typeface="Times New Roman" panose="02020603050405020304" pitchFamily="18" charset="0"/>
                        </a:rPr>
                        <a:t>Seven days</a:t>
                      </a:r>
                    </a:p>
                  </a:txBody>
                  <a:tcPr/>
                </a:tc>
                <a:extLst>
                  <a:ext uri="{0D108BD9-81ED-4DB2-BD59-A6C34878D82A}">
                    <a16:rowId xmlns:a16="http://schemas.microsoft.com/office/drawing/2014/main" val="3576424705"/>
                  </a:ext>
                </a:extLst>
              </a:tr>
            </a:tbl>
          </a:graphicData>
        </a:graphic>
      </p:graphicFrame>
    </p:spTree>
    <p:extLst>
      <p:ext uri="{BB962C8B-B14F-4D97-AF65-F5344CB8AC3E}">
        <p14:creationId xmlns:p14="http://schemas.microsoft.com/office/powerpoint/2010/main" val="8238249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601D3B8-9E50-4B44-A94D-944064D04FF0}"/>
              </a:ext>
            </a:extLst>
          </p:cNvPr>
          <p:cNvSpPr>
            <a:spLocks noGrp="1"/>
          </p:cNvSpPr>
          <p:nvPr>
            <p:ph type="title"/>
          </p:nvPr>
        </p:nvSpPr>
        <p:spPr/>
        <p:txBody>
          <a:bodyPr/>
          <a:lstStyle/>
          <a:p>
            <a:r>
              <a:rPr kumimoji="1" lang="en-US" altLang="ja-JP"/>
              <a:t>MACCS analysis condition</a:t>
            </a:r>
            <a:endParaRPr kumimoji="1" lang="ja-JP" altLang="en-US"/>
          </a:p>
        </p:txBody>
      </p:sp>
      <p:cxnSp>
        <p:nvCxnSpPr>
          <p:cNvPr id="6" name="直線コネクタ 5">
            <a:extLst>
              <a:ext uri="{FF2B5EF4-FFF2-40B4-BE49-F238E27FC236}">
                <a16:creationId xmlns:a16="http://schemas.microsoft.com/office/drawing/2014/main" id="{CBD9A6BE-CDE1-4BFE-BD5E-1CE58E8FE853}"/>
              </a:ext>
            </a:extLst>
          </p:cNvPr>
          <p:cNvCxnSpPr/>
          <p:nvPr/>
        </p:nvCxnSpPr>
        <p:spPr bwMode="auto">
          <a:xfrm>
            <a:off x="1532304" y="2554183"/>
            <a:ext cx="0" cy="934948"/>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8" name="直線矢印コネクタ 7">
            <a:extLst>
              <a:ext uri="{FF2B5EF4-FFF2-40B4-BE49-F238E27FC236}">
                <a16:creationId xmlns:a16="http://schemas.microsoft.com/office/drawing/2014/main" id="{6E9EBFF4-0EA8-4DF0-947C-6EED9BDA14E9}"/>
              </a:ext>
            </a:extLst>
          </p:cNvPr>
          <p:cNvCxnSpPr/>
          <p:nvPr/>
        </p:nvCxnSpPr>
        <p:spPr bwMode="auto">
          <a:xfrm>
            <a:off x="1532304" y="3021657"/>
            <a:ext cx="6700254" cy="67690"/>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9" name="テキスト ボックス 8">
            <a:extLst>
              <a:ext uri="{FF2B5EF4-FFF2-40B4-BE49-F238E27FC236}">
                <a16:creationId xmlns:a16="http://schemas.microsoft.com/office/drawing/2014/main" id="{B1332CCB-1A52-46E1-8C9F-03A3165A2D23}"/>
              </a:ext>
            </a:extLst>
          </p:cNvPr>
          <p:cNvSpPr txBox="1"/>
          <p:nvPr/>
        </p:nvSpPr>
        <p:spPr>
          <a:xfrm>
            <a:off x="231982" y="2658889"/>
            <a:ext cx="1387011" cy="646331"/>
          </a:xfrm>
          <a:prstGeom prst="rect">
            <a:avLst/>
          </a:prstGeom>
          <a:noFill/>
        </p:spPr>
        <p:txBody>
          <a:bodyPr wrap="square" rtlCol="0">
            <a:spAutoFit/>
          </a:bodyPr>
          <a:lstStyle/>
          <a:p>
            <a:r>
              <a:rPr kumimoji="1" lang="en-US" altLang="ja-JP" sz="1800"/>
              <a:t>Accident progression</a:t>
            </a:r>
            <a:endParaRPr kumimoji="1" lang="ja-JP" altLang="en-US" sz="1800"/>
          </a:p>
        </p:txBody>
      </p:sp>
      <p:sp>
        <p:nvSpPr>
          <p:cNvPr id="11" name="テキスト ボックス 10">
            <a:extLst>
              <a:ext uri="{FF2B5EF4-FFF2-40B4-BE49-F238E27FC236}">
                <a16:creationId xmlns:a16="http://schemas.microsoft.com/office/drawing/2014/main" id="{003C7116-3201-4910-B9A0-B086B4F0A4FB}"/>
              </a:ext>
            </a:extLst>
          </p:cNvPr>
          <p:cNvSpPr txBox="1"/>
          <p:nvPr/>
        </p:nvSpPr>
        <p:spPr>
          <a:xfrm>
            <a:off x="1062585" y="2087467"/>
            <a:ext cx="1578796" cy="646331"/>
          </a:xfrm>
          <a:prstGeom prst="rect">
            <a:avLst/>
          </a:prstGeom>
          <a:noFill/>
        </p:spPr>
        <p:txBody>
          <a:bodyPr wrap="square" rtlCol="0">
            <a:spAutoFit/>
          </a:bodyPr>
          <a:lstStyle/>
          <a:p>
            <a:r>
              <a:rPr kumimoji="1" lang="en-US" altLang="ja-JP" sz="1800"/>
              <a:t>Accident initiation</a:t>
            </a:r>
            <a:endParaRPr kumimoji="1" lang="ja-JP" altLang="en-US" sz="1800"/>
          </a:p>
        </p:txBody>
      </p:sp>
      <p:cxnSp>
        <p:nvCxnSpPr>
          <p:cNvPr id="12" name="直線コネクタ 11">
            <a:extLst>
              <a:ext uri="{FF2B5EF4-FFF2-40B4-BE49-F238E27FC236}">
                <a16:creationId xmlns:a16="http://schemas.microsoft.com/office/drawing/2014/main" id="{C9179398-A6E1-4EB2-8210-1A5776C445D1}"/>
              </a:ext>
            </a:extLst>
          </p:cNvPr>
          <p:cNvCxnSpPr/>
          <p:nvPr/>
        </p:nvCxnSpPr>
        <p:spPr bwMode="auto">
          <a:xfrm>
            <a:off x="2828322" y="2862173"/>
            <a:ext cx="6557" cy="2267962"/>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14" name="テキスト ボックス 13">
            <a:extLst>
              <a:ext uri="{FF2B5EF4-FFF2-40B4-BE49-F238E27FC236}">
                <a16:creationId xmlns:a16="http://schemas.microsoft.com/office/drawing/2014/main" id="{1D9A5E11-8B7A-432A-A723-659DD7F5BC35}"/>
              </a:ext>
            </a:extLst>
          </p:cNvPr>
          <p:cNvSpPr txBox="1"/>
          <p:nvPr/>
        </p:nvSpPr>
        <p:spPr>
          <a:xfrm>
            <a:off x="2402563" y="2223184"/>
            <a:ext cx="1965793" cy="646331"/>
          </a:xfrm>
          <a:prstGeom prst="rect">
            <a:avLst/>
          </a:prstGeom>
          <a:noFill/>
        </p:spPr>
        <p:txBody>
          <a:bodyPr wrap="square" rtlCol="0">
            <a:spAutoFit/>
          </a:bodyPr>
          <a:lstStyle/>
          <a:p>
            <a:r>
              <a:rPr kumimoji="1" lang="en-US" altLang="ja-JP" sz="1800" dirty="0"/>
              <a:t>General Emergency</a:t>
            </a:r>
          </a:p>
        </p:txBody>
      </p:sp>
      <p:cxnSp>
        <p:nvCxnSpPr>
          <p:cNvPr id="15" name="直線コネクタ 14">
            <a:extLst>
              <a:ext uri="{FF2B5EF4-FFF2-40B4-BE49-F238E27FC236}">
                <a16:creationId xmlns:a16="http://schemas.microsoft.com/office/drawing/2014/main" id="{6741A2A8-F5D3-40FB-83E6-0A7B075D34C2}"/>
              </a:ext>
            </a:extLst>
          </p:cNvPr>
          <p:cNvCxnSpPr/>
          <p:nvPr/>
        </p:nvCxnSpPr>
        <p:spPr bwMode="auto">
          <a:xfrm>
            <a:off x="5007165" y="2944153"/>
            <a:ext cx="0" cy="335154"/>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17" name="テキスト ボックス 16">
            <a:extLst>
              <a:ext uri="{FF2B5EF4-FFF2-40B4-BE49-F238E27FC236}">
                <a16:creationId xmlns:a16="http://schemas.microsoft.com/office/drawing/2014/main" id="{9E3DFB66-11AD-41F5-81B7-CB17C7D84C86}"/>
              </a:ext>
            </a:extLst>
          </p:cNvPr>
          <p:cNvSpPr txBox="1"/>
          <p:nvPr/>
        </p:nvSpPr>
        <p:spPr>
          <a:xfrm>
            <a:off x="4601346" y="2281316"/>
            <a:ext cx="1578796" cy="646331"/>
          </a:xfrm>
          <a:prstGeom prst="rect">
            <a:avLst/>
          </a:prstGeom>
          <a:noFill/>
        </p:spPr>
        <p:txBody>
          <a:bodyPr wrap="square" rtlCol="0">
            <a:spAutoFit/>
          </a:bodyPr>
          <a:lstStyle/>
          <a:p>
            <a:r>
              <a:rPr kumimoji="1" lang="en-US" altLang="ja-JP" sz="1800"/>
              <a:t>Release</a:t>
            </a:r>
          </a:p>
          <a:p>
            <a:r>
              <a:rPr kumimoji="1" lang="en-US" altLang="ja-JP" sz="1800"/>
              <a:t> start</a:t>
            </a:r>
            <a:endParaRPr kumimoji="1" lang="ja-JP" altLang="en-US" sz="1800"/>
          </a:p>
        </p:txBody>
      </p:sp>
      <p:sp>
        <p:nvSpPr>
          <p:cNvPr id="18" name="テキスト ボックス 17">
            <a:extLst>
              <a:ext uri="{FF2B5EF4-FFF2-40B4-BE49-F238E27FC236}">
                <a16:creationId xmlns:a16="http://schemas.microsoft.com/office/drawing/2014/main" id="{1AB5E6B5-78BA-49FB-ACF3-74DB6F196AED}"/>
              </a:ext>
            </a:extLst>
          </p:cNvPr>
          <p:cNvSpPr txBox="1"/>
          <p:nvPr/>
        </p:nvSpPr>
        <p:spPr>
          <a:xfrm>
            <a:off x="5908781" y="2304660"/>
            <a:ext cx="1095243" cy="646331"/>
          </a:xfrm>
          <a:prstGeom prst="rect">
            <a:avLst/>
          </a:prstGeom>
          <a:noFill/>
        </p:spPr>
        <p:txBody>
          <a:bodyPr wrap="square" rtlCol="0">
            <a:spAutoFit/>
          </a:bodyPr>
          <a:lstStyle/>
          <a:p>
            <a:r>
              <a:rPr kumimoji="1" lang="en-US" altLang="ja-JP" sz="1800"/>
              <a:t>Release end</a:t>
            </a:r>
            <a:endParaRPr kumimoji="1" lang="ja-JP" altLang="en-US" sz="1800"/>
          </a:p>
        </p:txBody>
      </p:sp>
      <p:cxnSp>
        <p:nvCxnSpPr>
          <p:cNvPr id="19" name="直線コネクタ 18">
            <a:extLst>
              <a:ext uri="{FF2B5EF4-FFF2-40B4-BE49-F238E27FC236}">
                <a16:creationId xmlns:a16="http://schemas.microsoft.com/office/drawing/2014/main" id="{DBAC5C44-55EC-4381-B77E-CA7ECC8D6B78}"/>
              </a:ext>
            </a:extLst>
          </p:cNvPr>
          <p:cNvCxnSpPr/>
          <p:nvPr/>
        </p:nvCxnSpPr>
        <p:spPr bwMode="auto">
          <a:xfrm>
            <a:off x="1532304" y="4040060"/>
            <a:ext cx="0" cy="1120605"/>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20" name="直線矢印コネクタ 19">
            <a:extLst>
              <a:ext uri="{FF2B5EF4-FFF2-40B4-BE49-F238E27FC236}">
                <a16:creationId xmlns:a16="http://schemas.microsoft.com/office/drawing/2014/main" id="{DC8B2A25-254A-49F9-A4C2-27EB93C0E951}"/>
              </a:ext>
            </a:extLst>
          </p:cNvPr>
          <p:cNvCxnSpPr/>
          <p:nvPr/>
        </p:nvCxnSpPr>
        <p:spPr bwMode="auto">
          <a:xfrm>
            <a:off x="1544340" y="4496626"/>
            <a:ext cx="6688218" cy="23134"/>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22" name="直線コネクタ 21">
            <a:extLst>
              <a:ext uri="{FF2B5EF4-FFF2-40B4-BE49-F238E27FC236}">
                <a16:creationId xmlns:a16="http://schemas.microsoft.com/office/drawing/2014/main" id="{7C9F3FD1-451F-4A60-8E21-152EA3ADA4DC}"/>
              </a:ext>
            </a:extLst>
          </p:cNvPr>
          <p:cNvCxnSpPr/>
          <p:nvPr/>
        </p:nvCxnSpPr>
        <p:spPr bwMode="auto">
          <a:xfrm>
            <a:off x="6066604" y="2944153"/>
            <a:ext cx="0" cy="335154"/>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25" name="直線矢印コネクタ 24">
            <a:extLst>
              <a:ext uri="{FF2B5EF4-FFF2-40B4-BE49-F238E27FC236}">
                <a16:creationId xmlns:a16="http://schemas.microsoft.com/office/drawing/2014/main" id="{FC6F79AA-2020-418E-B842-EFADDDBF74DE}"/>
              </a:ext>
            </a:extLst>
          </p:cNvPr>
          <p:cNvCxnSpPr/>
          <p:nvPr/>
        </p:nvCxnSpPr>
        <p:spPr bwMode="auto">
          <a:xfrm>
            <a:off x="2834879" y="4662844"/>
            <a:ext cx="789398" cy="0"/>
          </a:xfrm>
          <a:prstGeom prst="straightConnector1">
            <a:avLst/>
          </a:prstGeom>
          <a:solidFill>
            <a:schemeClr val="accent1"/>
          </a:solidFill>
          <a:ln w="9525" cap="flat" cmpd="sng" algn="ctr">
            <a:solidFill>
              <a:schemeClr val="tx1"/>
            </a:solidFill>
            <a:prstDash val="solid"/>
            <a:round/>
            <a:headEnd type="triangle"/>
            <a:tailEnd type="triangle"/>
          </a:ln>
          <a:effectLst/>
          <a:extLs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26" name="直線コネクタ 25">
            <a:extLst>
              <a:ext uri="{FF2B5EF4-FFF2-40B4-BE49-F238E27FC236}">
                <a16:creationId xmlns:a16="http://schemas.microsoft.com/office/drawing/2014/main" id="{913769A2-EE14-43B1-B83B-4DC72B2F8FEB}"/>
              </a:ext>
            </a:extLst>
          </p:cNvPr>
          <p:cNvCxnSpPr/>
          <p:nvPr/>
        </p:nvCxnSpPr>
        <p:spPr bwMode="auto">
          <a:xfrm>
            <a:off x="3642115" y="4358888"/>
            <a:ext cx="0" cy="449154"/>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27" name="直線コネクタ 26">
            <a:extLst>
              <a:ext uri="{FF2B5EF4-FFF2-40B4-BE49-F238E27FC236}">
                <a16:creationId xmlns:a16="http://schemas.microsoft.com/office/drawing/2014/main" id="{E4AA71FF-D36D-4F39-AAA9-A9AEA9BB6264}"/>
              </a:ext>
            </a:extLst>
          </p:cNvPr>
          <p:cNvCxnSpPr/>
          <p:nvPr/>
        </p:nvCxnSpPr>
        <p:spPr bwMode="auto">
          <a:xfrm>
            <a:off x="4680515" y="4400280"/>
            <a:ext cx="0" cy="41348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28" name="直線コネクタ 27">
            <a:extLst>
              <a:ext uri="{FF2B5EF4-FFF2-40B4-BE49-F238E27FC236}">
                <a16:creationId xmlns:a16="http://schemas.microsoft.com/office/drawing/2014/main" id="{86F05283-52DA-40A8-B7BF-9B0651685F57}"/>
              </a:ext>
            </a:extLst>
          </p:cNvPr>
          <p:cNvCxnSpPr/>
          <p:nvPr/>
        </p:nvCxnSpPr>
        <p:spPr bwMode="auto">
          <a:xfrm flipH="1">
            <a:off x="6326466" y="4415794"/>
            <a:ext cx="2" cy="43262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29" name="テキスト ボックス 28">
            <a:extLst>
              <a:ext uri="{FF2B5EF4-FFF2-40B4-BE49-F238E27FC236}">
                <a16:creationId xmlns:a16="http://schemas.microsoft.com/office/drawing/2014/main" id="{FF2A3420-4FD2-4A6E-BB96-4DA92E768203}"/>
              </a:ext>
            </a:extLst>
          </p:cNvPr>
          <p:cNvSpPr txBox="1"/>
          <p:nvPr/>
        </p:nvSpPr>
        <p:spPr>
          <a:xfrm>
            <a:off x="2850467" y="4821104"/>
            <a:ext cx="1578796" cy="338554"/>
          </a:xfrm>
          <a:prstGeom prst="rect">
            <a:avLst/>
          </a:prstGeom>
          <a:noFill/>
        </p:spPr>
        <p:txBody>
          <a:bodyPr wrap="square" rtlCol="0">
            <a:spAutoFit/>
          </a:bodyPr>
          <a:lstStyle/>
          <a:p>
            <a:r>
              <a:rPr lang="en-US" altLang="ja-JP" sz="1600"/>
              <a:t>1500 s</a:t>
            </a:r>
            <a:endParaRPr kumimoji="1" lang="ja-JP" altLang="en-US" sz="1600"/>
          </a:p>
        </p:txBody>
      </p:sp>
      <p:sp>
        <p:nvSpPr>
          <p:cNvPr id="30" name="テキスト ボックス 29">
            <a:extLst>
              <a:ext uri="{FF2B5EF4-FFF2-40B4-BE49-F238E27FC236}">
                <a16:creationId xmlns:a16="http://schemas.microsoft.com/office/drawing/2014/main" id="{A582873F-1465-4BDC-848C-9FC7FADF4844}"/>
              </a:ext>
            </a:extLst>
          </p:cNvPr>
          <p:cNvSpPr txBox="1"/>
          <p:nvPr/>
        </p:nvSpPr>
        <p:spPr>
          <a:xfrm>
            <a:off x="3614003" y="4838758"/>
            <a:ext cx="1373203" cy="830997"/>
          </a:xfrm>
          <a:prstGeom prst="rect">
            <a:avLst/>
          </a:prstGeom>
          <a:noFill/>
        </p:spPr>
        <p:txBody>
          <a:bodyPr wrap="square" rtlCol="0">
            <a:spAutoFit/>
          </a:bodyPr>
          <a:lstStyle/>
          <a:p>
            <a:r>
              <a:rPr lang="en-US" altLang="ja-JP" sz="1600" dirty="0"/>
              <a:t>Preparation (</a:t>
            </a:r>
            <a:r>
              <a:rPr lang="en-US" altLang="ja-JP" sz="1600" b="1" dirty="0"/>
              <a:t>DLTSHL)</a:t>
            </a:r>
            <a:endParaRPr kumimoji="1" lang="en-US" altLang="ja-JP" sz="1600" b="1" dirty="0"/>
          </a:p>
          <a:p>
            <a:r>
              <a:rPr lang="en-US" altLang="ja-JP" sz="1600" dirty="0"/>
              <a:t>1 h</a:t>
            </a:r>
            <a:endParaRPr kumimoji="1" lang="ja-JP" altLang="en-US" sz="1600" dirty="0"/>
          </a:p>
        </p:txBody>
      </p:sp>
      <p:sp>
        <p:nvSpPr>
          <p:cNvPr id="31" name="テキスト ボックス 30">
            <a:extLst>
              <a:ext uri="{FF2B5EF4-FFF2-40B4-BE49-F238E27FC236}">
                <a16:creationId xmlns:a16="http://schemas.microsoft.com/office/drawing/2014/main" id="{33F733FC-483D-4259-BE76-A6C19439361D}"/>
              </a:ext>
            </a:extLst>
          </p:cNvPr>
          <p:cNvSpPr txBox="1"/>
          <p:nvPr/>
        </p:nvSpPr>
        <p:spPr>
          <a:xfrm>
            <a:off x="5924506" y="3878242"/>
            <a:ext cx="2059609" cy="584775"/>
          </a:xfrm>
          <a:prstGeom prst="rect">
            <a:avLst/>
          </a:prstGeom>
          <a:noFill/>
        </p:spPr>
        <p:txBody>
          <a:bodyPr wrap="square" rtlCol="0">
            <a:spAutoFit/>
          </a:bodyPr>
          <a:lstStyle/>
          <a:p>
            <a:r>
              <a:rPr kumimoji="1" lang="en-US" altLang="ja-JP" sz="1600"/>
              <a:t>Evacuation </a:t>
            </a:r>
          </a:p>
          <a:p>
            <a:r>
              <a:rPr kumimoji="1" lang="en-US" altLang="ja-JP" sz="1600"/>
              <a:t>Start</a:t>
            </a:r>
            <a:endParaRPr kumimoji="1" lang="ja-JP" altLang="en-US" sz="1600"/>
          </a:p>
        </p:txBody>
      </p:sp>
      <p:cxnSp>
        <p:nvCxnSpPr>
          <p:cNvPr id="39" name="直線矢印コネクタ 38">
            <a:extLst>
              <a:ext uri="{FF2B5EF4-FFF2-40B4-BE49-F238E27FC236}">
                <a16:creationId xmlns:a16="http://schemas.microsoft.com/office/drawing/2014/main" id="{799AEC86-DFF9-4AA4-8972-795D6111A952}"/>
              </a:ext>
            </a:extLst>
          </p:cNvPr>
          <p:cNvCxnSpPr/>
          <p:nvPr/>
        </p:nvCxnSpPr>
        <p:spPr bwMode="auto">
          <a:xfrm>
            <a:off x="3627784" y="4671902"/>
            <a:ext cx="1052730" cy="0"/>
          </a:xfrm>
          <a:prstGeom prst="straightConnector1">
            <a:avLst/>
          </a:prstGeom>
          <a:solidFill>
            <a:schemeClr val="accent1"/>
          </a:solidFill>
          <a:ln w="9525" cap="flat" cmpd="sng" algn="ctr">
            <a:solidFill>
              <a:schemeClr val="tx1"/>
            </a:solidFill>
            <a:prstDash val="solid"/>
            <a:round/>
            <a:headEnd type="triangle"/>
            <a:tailEnd type="triangle"/>
          </a:ln>
          <a:effectLst/>
          <a:extLs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41" name="テキスト ボックス 40">
            <a:extLst>
              <a:ext uri="{FF2B5EF4-FFF2-40B4-BE49-F238E27FC236}">
                <a16:creationId xmlns:a16="http://schemas.microsoft.com/office/drawing/2014/main" id="{662035F9-C698-4B0B-8BDB-4FC9EB29163F}"/>
              </a:ext>
            </a:extLst>
          </p:cNvPr>
          <p:cNvSpPr txBox="1"/>
          <p:nvPr/>
        </p:nvSpPr>
        <p:spPr>
          <a:xfrm>
            <a:off x="233272" y="4348736"/>
            <a:ext cx="1578796" cy="646331"/>
          </a:xfrm>
          <a:prstGeom prst="rect">
            <a:avLst/>
          </a:prstGeom>
          <a:noFill/>
        </p:spPr>
        <p:txBody>
          <a:bodyPr wrap="square" rtlCol="0">
            <a:spAutoFit/>
          </a:bodyPr>
          <a:lstStyle/>
          <a:p>
            <a:r>
              <a:rPr kumimoji="1" lang="en-US" altLang="ja-JP" sz="1800"/>
              <a:t>Protective action</a:t>
            </a:r>
            <a:endParaRPr kumimoji="1" lang="ja-JP" altLang="en-US" sz="1800"/>
          </a:p>
        </p:txBody>
      </p:sp>
      <p:sp>
        <p:nvSpPr>
          <p:cNvPr id="42" name="テキスト ボックス 41">
            <a:extLst>
              <a:ext uri="{FF2B5EF4-FFF2-40B4-BE49-F238E27FC236}">
                <a16:creationId xmlns:a16="http://schemas.microsoft.com/office/drawing/2014/main" id="{2CC9C2B9-2CF4-4707-9B11-AA4458FC63FB}"/>
              </a:ext>
            </a:extLst>
          </p:cNvPr>
          <p:cNvSpPr txBox="1"/>
          <p:nvPr/>
        </p:nvSpPr>
        <p:spPr>
          <a:xfrm>
            <a:off x="3061735" y="3513487"/>
            <a:ext cx="1578796" cy="1077218"/>
          </a:xfrm>
          <a:prstGeom prst="rect">
            <a:avLst/>
          </a:prstGeom>
          <a:noFill/>
        </p:spPr>
        <p:txBody>
          <a:bodyPr wrap="square" rtlCol="0">
            <a:spAutoFit/>
          </a:bodyPr>
          <a:lstStyle/>
          <a:p>
            <a:r>
              <a:rPr kumimoji="1" lang="en-US" altLang="ja-JP" sz="1600" dirty="0"/>
              <a:t>Notice for residents</a:t>
            </a:r>
          </a:p>
          <a:p>
            <a:r>
              <a:rPr kumimoji="1" lang="en-US" altLang="ja-JP" sz="1600" b="1" dirty="0"/>
              <a:t>(OALARM)</a:t>
            </a:r>
          </a:p>
          <a:p>
            <a:endParaRPr kumimoji="1" lang="ja-JP" altLang="en-US" sz="1600" dirty="0"/>
          </a:p>
        </p:txBody>
      </p:sp>
      <p:sp>
        <p:nvSpPr>
          <p:cNvPr id="43" name="テキスト ボックス 42">
            <a:extLst>
              <a:ext uri="{FF2B5EF4-FFF2-40B4-BE49-F238E27FC236}">
                <a16:creationId xmlns:a16="http://schemas.microsoft.com/office/drawing/2014/main" id="{5C338CAD-E63C-418A-9892-D80E5C598DA9}"/>
              </a:ext>
            </a:extLst>
          </p:cNvPr>
          <p:cNvSpPr txBox="1"/>
          <p:nvPr/>
        </p:nvSpPr>
        <p:spPr>
          <a:xfrm>
            <a:off x="4274702" y="3859244"/>
            <a:ext cx="1448824" cy="338554"/>
          </a:xfrm>
          <a:prstGeom prst="rect">
            <a:avLst/>
          </a:prstGeom>
          <a:noFill/>
        </p:spPr>
        <p:txBody>
          <a:bodyPr wrap="square" rtlCol="0">
            <a:spAutoFit/>
          </a:bodyPr>
          <a:lstStyle/>
          <a:p>
            <a:r>
              <a:rPr kumimoji="1" lang="en-US" altLang="ja-JP" sz="1600" dirty="0"/>
              <a:t>SIP initiation</a:t>
            </a:r>
            <a:endParaRPr kumimoji="1" lang="ja-JP" altLang="en-US" sz="1600" dirty="0"/>
          </a:p>
        </p:txBody>
      </p:sp>
      <p:cxnSp>
        <p:nvCxnSpPr>
          <p:cNvPr id="46" name="直線コネクタ 45">
            <a:extLst>
              <a:ext uri="{FF2B5EF4-FFF2-40B4-BE49-F238E27FC236}">
                <a16:creationId xmlns:a16="http://schemas.microsoft.com/office/drawing/2014/main" id="{41C768BB-D1FD-4265-96AE-2DBE5CB69773}"/>
              </a:ext>
            </a:extLst>
          </p:cNvPr>
          <p:cNvCxnSpPr/>
          <p:nvPr/>
        </p:nvCxnSpPr>
        <p:spPr bwMode="auto">
          <a:xfrm>
            <a:off x="7715007" y="4434934"/>
            <a:ext cx="0" cy="41348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48" name="テキスト ボックス 47">
            <a:extLst>
              <a:ext uri="{FF2B5EF4-FFF2-40B4-BE49-F238E27FC236}">
                <a16:creationId xmlns:a16="http://schemas.microsoft.com/office/drawing/2014/main" id="{090FDBF7-510A-4260-B311-D8269CD7FFF9}"/>
              </a:ext>
            </a:extLst>
          </p:cNvPr>
          <p:cNvSpPr txBox="1"/>
          <p:nvPr/>
        </p:nvSpPr>
        <p:spPr>
          <a:xfrm>
            <a:off x="7428221" y="3858148"/>
            <a:ext cx="1310124" cy="584775"/>
          </a:xfrm>
          <a:prstGeom prst="rect">
            <a:avLst/>
          </a:prstGeom>
          <a:noFill/>
        </p:spPr>
        <p:txBody>
          <a:bodyPr wrap="square" rtlCol="0">
            <a:spAutoFit/>
          </a:bodyPr>
          <a:lstStyle/>
          <a:p>
            <a:r>
              <a:rPr kumimoji="1" lang="en-US" altLang="ja-JP" sz="1600" dirty="0"/>
              <a:t>Evacuation end</a:t>
            </a:r>
            <a:endParaRPr kumimoji="1" lang="ja-JP" altLang="en-US" sz="1600" dirty="0"/>
          </a:p>
        </p:txBody>
      </p:sp>
      <p:sp>
        <p:nvSpPr>
          <p:cNvPr id="50" name="テキスト ボックス 49">
            <a:extLst>
              <a:ext uri="{FF2B5EF4-FFF2-40B4-BE49-F238E27FC236}">
                <a16:creationId xmlns:a16="http://schemas.microsoft.com/office/drawing/2014/main" id="{4D2B60AE-C630-4E19-B5A7-39CDE52E54A3}"/>
              </a:ext>
            </a:extLst>
          </p:cNvPr>
          <p:cNvSpPr txBox="1"/>
          <p:nvPr/>
        </p:nvSpPr>
        <p:spPr>
          <a:xfrm>
            <a:off x="6326466" y="4952115"/>
            <a:ext cx="2514843" cy="1323439"/>
          </a:xfrm>
          <a:prstGeom prst="rect">
            <a:avLst/>
          </a:prstGeom>
          <a:noFill/>
        </p:spPr>
        <p:txBody>
          <a:bodyPr wrap="square" rtlCol="0">
            <a:spAutoFit/>
          </a:bodyPr>
          <a:lstStyle/>
          <a:p>
            <a:r>
              <a:rPr kumimoji="1" lang="en-US" altLang="ja-JP" sz="1600" dirty="0"/>
              <a:t>Evacuation Time </a:t>
            </a:r>
          </a:p>
          <a:p>
            <a:r>
              <a:rPr kumimoji="1" lang="en-US" altLang="ja-JP" sz="1600" dirty="0">
                <a:solidFill>
                  <a:srgbClr val="00B050"/>
                </a:solidFill>
              </a:rPr>
              <a:t>Fast Evacuation 1.75 h</a:t>
            </a:r>
          </a:p>
          <a:p>
            <a:r>
              <a:rPr lang="en-US" altLang="ja-JP" sz="1600" u="sng" dirty="0">
                <a:solidFill>
                  <a:srgbClr val="00B050"/>
                </a:solidFill>
              </a:rPr>
              <a:t>Normal Evacuation </a:t>
            </a:r>
            <a:r>
              <a:rPr kumimoji="1" lang="en-US" altLang="ja-JP" sz="1600" u="sng" dirty="0">
                <a:solidFill>
                  <a:srgbClr val="00B050"/>
                </a:solidFill>
              </a:rPr>
              <a:t>3.5 h</a:t>
            </a:r>
          </a:p>
          <a:p>
            <a:r>
              <a:rPr lang="en-US" altLang="ja-JP" sz="1600" dirty="0">
                <a:solidFill>
                  <a:srgbClr val="00B050"/>
                </a:solidFill>
              </a:rPr>
              <a:t>Slow Evacuation </a:t>
            </a:r>
            <a:r>
              <a:rPr kumimoji="1" lang="en-US" altLang="ja-JP" sz="1600" dirty="0">
                <a:solidFill>
                  <a:srgbClr val="00B050"/>
                </a:solidFill>
              </a:rPr>
              <a:t>7 h</a:t>
            </a:r>
            <a:endParaRPr kumimoji="1" lang="ja-JP" altLang="en-US" sz="1600" dirty="0">
              <a:solidFill>
                <a:srgbClr val="00B050"/>
              </a:solidFill>
            </a:endParaRPr>
          </a:p>
          <a:p>
            <a:endParaRPr kumimoji="1" lang="ja-JP" altLang="en-US" sz="1600" dirty="0"/>
          </a:p>
        </p:txBody>
      </p:sp>
      <p:cxnSp>
        <p:nvCxnSpPr>
          <p:cNvPr id="51" name="直線矢印コネクタ 50">
            <a:extLst>
              <a:ext uri="{FF2B5EF4-FFF2-40B4-BE49-F238E27FC236}">
                <a16:creationId xmlns:a16="http://schemas.microsoft.com/office/drawing/2014/main" id="{901A1993-4096-4E4C-B007-D7E5BA65C8D9}"/>
              </a:ext>
            </a:extLst>
          </p:cNvPr>
          <p:cNvCxnSpPr/>
          <p:nvPr/>
        </p:nvCxnSpPr>
        <p:spPr bwMode="auto">
          <a:xfrm>
            <a:off x="5007165" y="3146852"/>
            <a:ext cx="1059439" cy="11729"/>
          </a:xfrm>
          <a:prstGeom prst="straightConnector1">
            <a:avLst/>
          </a:prstGeom>
          <a:solidFill>
            <a:schemeClr val="accent1"/>
          </a:solidFill>
          <a:ln w="9525" cap="flat" cmpd="sng" algn="ctr">
            <a:solidFill>
              <a:schemeClr val="tx1"/>
            </a:solidFill>
            <a:prstDash val="solid"/>
            <a:round/>
            <a:headEnd type="triangle"/>
            <a:tailEnd type="triangle"/>
          </a:ln>
          <a:effectLst/>
          <a:extLs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53" name="テキスト ボックス 52">
            <a:extLst>
              <a:ext uri="{FF2B5EF4-FFF2-40B4-BE49-F238E27FC236}">
                <a16:creationId xmlns:a16="http://schemas.microsoft.com/office/drawing/2014/main" id="{8C93FD97-0A60-4958-BFBE-5B7817F85FC7}"/>
              </a:ext>
            </a:extLst>
          </p:cNvPr>
          <p:cNvSpPr txBox="1"/>
          <p:nvPr/>
        </p:nvSpPr>
        <p:spPr>
          <a:xfrm>
            <a:off x="5135108" y="3174575"/>
            <a:ext cx="1578796" cy="584775"/>
          </a:xfrm>
          <a:prstGeom prst="rect">
            <a:avLst/>
          </a:prstGeom>
          <a:noFill/>
        </p:spPr>
        <p:txBody>
          <a:bodyPr wrap="square" rtlCol="0">
            <a:spAutoFit/>
          </a:bodyPr>
          <a:lstStyle/>
          <a:p>
            <a:r>
              <a:rPr kumimoji="1" lang="en-US" altLang="ja-JP" sz="1600"/>
              <a:t>Release Duration</a:t>
            </a:r>
            <a:endParaRPr kumimoji="1" lang="ja-JP" altLang="en-US" sz="1600"/>
          </a:p>
        </p:txBody>
      </p:sp>
      <p:sp>
        <p:nvSpPr>
          <p:cNvPr id="54" name="テキスト ボックス 53">
            <a:extLst>
              <a:ext uri="{FF2B5EF4-FFF2-40B4-BE49-F238E27FC236}">
                <a16:creationId xmlns:a16="http://schemas.microsoft.com/office/drawing/2014/main" id="{AF444B12-2779-4F29-83BF-B8546C5C99AE}"/>
              </a:ext>
            </a:extLst>
          </p:cNvPr>
          <p:cNvSpPr txBox="1"/>
          <p:nvPr/>
        </p:nvSpPr>
        <p:spPr>
          <a:xfrm>
            <a:off x="4860085" y="4815023"/>
            <a:ext cx="1578796" cy="1415772"/>
          </a:xfrm>
          <a:prstGeom prst="rect">
            <a:avLst/>
          </a:prstGeom>
          <a:noFill/>
        </p:spPr>
        <p:txBody>
          <a:bodyPr wrap="square" rtlCol="0">
            <a:spAutoFit/>
          </a:bodyPr>
          <a:lstStyle/>
          <a:p>
            <a:r>
              <a:rPr lang="en-US" altLang="ja-JP" sz="1600" dirty="0"/>
              <a:t>Duration of SIP</a:t>
            </a:r>
          </a:p>
          <a:p>
            <a:r>
              <a:rPr lang="en-US" altLang="ja-JP" sz="1600" b="1" dirty="0"/>
              <a:t>(DLTEVA)</a:t>
            </a:r>
          </a:p>
          <a:p>
            <a:r>
              <a:rPr lang="ja-JP" altLang="en-US" sz="1800" b="1" dirty="0">
                <a:solidFill>
                  <a:srgbClr val="FF0000"/>
                </a:solidFill>
              </a:rPr>
              <a:t>→</a:t>
            </a:r>
            <a:r>
              <a:rPr lang="en-US" altLang="ja-JP" sz="1800" b="1" dirty="0">
                <a:solidFill>
                  <a:srgbClr val="FF0000"/>
                </a:solidFill>
              </a:rPr>
              <a:t>Sensitivity Analysis</a:t>
            </a:r>
          </a:p>
          <a:p>
            <a:r>
              <a:rPr kumimoji="1" lang="en-US" altLang="ja-JP" sz="1800" b="1" dirty="0">
                <a:solidFill>
                  <a:srgbClr val="FF0000"/>
                </a:solidFill>
              </a:rPr>
              <a:t>(0 </a:t>
            </a:r>
            <a:r>
              <a:rPr lang="en-US" altLang="ja-JP" sz="1800" b="1" dirty="0">
                <a:solidFill>
                  <a:srgbClr val="FF0000"/>
                </a:solidFill>
              </a:rPr>
              <a:t>~</a:t>
            </a:r>
            <a:r>
              <a:rPr kumimoji="1" lang="en-US" altLang="ja-JP" sz="1800" b="1" dirty="0">
                <a:solidFill>
                  <a:srgbClr val="FF0000"/>
                </a:solidFill>
              </a:rPr>
              <a:t>24 h)</a:t>
            </a:r>
            <a:endParaRPr kumimoji="1" lang="ja-JP" altLang="en-US" sz="1800" b="1" dirty="0">
              <a:solidFill>
                <a:srgbClr val="FF0000"/>
              </a:solidFill>
            </a:endParaRPr>
          </a:p>
        </p:txBody>
      </p:sp>
      <p:cxnSp>
        <p:nvCxnSpPr>
          <p:cNvPr id="55" name="直線矢印コネクタ 54">
            <a:extLst>
              <a:ext uri="{FF2B5EF4-FFF2-40B4-BE49-F238E27FC236}">
                <a16:creationId xmlns:a16="http://schemas.microsoft.com/office/drawing/2014/main" id="{B3E6E24C-19A6-4C79-BA69-D895A3250FEA}"/>
              </a:ext>
            </a:extLst>
          </p:cNvPr>
          <p:cNvCxnSpPr/>
          <p:nvPr/>
        </p:nvCxnSpPr>
        <p:spPr bwMode="auto">
          <a:xfrm>
            <a:off x="4687514" y="4698563"/>
            <a:ext cx="1638952" cy="0"/>
          </a:xfrm>
          <a:prstGeom prst="straightConnector1">
            <a:avLst/>
          </a:prstGeom>
          <a:solidFill>
            <a:schemeClr val="accent1"/>
          </a:solidFill>
          <a:ln w="9525" cap="flat" cmpd="sng" algn="ctr">
            <a:solidFill>
              <a:schemeClr val="tx1"/>
            </a:solidFill>
            <a:prstDash val="solid"/>
            <a:round/>
            <a:headEnd type="triangle"/>
            <a:tailEnd type="triangle"/>
          </a:ln>
          <a:effectLst/>
          <a:extLs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57" name="直線矢印コネクタ 56">
            <a:extLst>
              <a:ext uri="{FF2B5EF4-FFF2-40B4-BE49-F238E27FC236}">
                <a16:creationId xmlns:a16="http://schemas.microsoft.com/office/drawing/2014/main" id="{D6CECFDE-1AC6-4E2F-B2E1-3FF05FCC805A}"/>
              </a:ext>
            </a:extLst>
          </p:cNvPr>
          <p:cNvCxnSpPr/>
          <p:nvPr/>
        </p:nvCxnSpPr>
        <p:spPr bwMode="auto">
          <a:xfrm>
            <a:off x="6326466" y="4707419"/>
            <a:ext cx="1388541" cy="0"/>
          </a:xfrm>
          <a:prstGeom prst="straightConnector1">
            <a:avLst/>
          </a:prstGeom>
          <a:solidFill>
            <a:schemeClr val="accent1"/>
          </a:solidFill>
          <a:ln w="9525" cap="flat" cmpd="sng" algn="ctr">
            <a:solidFill>
              <a:schemeClr val="tx1"/>
            </a:solidFill>
            <a:prstDash val="solid"/>
            <a:round/>
            <a:headEnd type="triangle"/>
            <a:tailEnd type="triangle"/>
          </a:ln>
          <a:effectLst/>
          <a:extLs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62" name="正方形/長方形 61">
            <a:extLst>
              <a:ext uri="{FF2B5EF4-FFF2-40B4-BE49-F238E27FC236}">
                <a16:creationId xmlns:a16="http://schemas.microsoft.com/office/drawing/2014/main" id="{78744B0C-66A3-44C8-84D1-004DB5062CB2}"/>
              </a:ext>
            </a:extLst>
          </p:cNvPr>
          <p:cNvSpPr/>
          <p:nvPr/>
        </p:nvSpPr>
        <p:spPr bwMode="auto">
          <a:xfrm>
            <a:off x="214885" y="1126569"/>
            <a:ext cx="8846049" cy="860336"/>
          </a:xfrm>
          <a:prstGeom prst="rect">
            <a:avLst/>
          </a:prstGeom>
          <a:solidFill>
            <a:srgbClr val="0070C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kumimoji="1" lang="en-US" altLang="ja-JP" sz="2000" b="0" i="0" u="none" strike="noStrike" cap="none" normalizeH="0" baseline="0" dirty="0">
                <a:ln>
                  <a:noFill/>
                </a:ln>
                <a:solidFill>
                  <a:schemeClr val="bg1"/>
                </a:solidFill>
                <a:effectLst/>
                <a:latin typeface="Times New Roman" pitchFamily="18" charset="0"/>
                <a:ea typeface="ＭＳ Ｐゴシック" pitchFamily="50" charset="-128"/>
              </a:rPr>
              <a:t>Protective actions: Switch to evacuation after initial indoor evacuation</a:t>
            </a:r>
          </a:p>
          <a:p>
            <a:pPr marL="0" marR="0" indent="0" defTabSz="914400" rtl="0" eaLnBrk="0" fontAlgn="base" latinLnBrk="0" hangingPunct="0">
              <a:lnSpc>
                <a:spcPct val="100000"/>
              </a:lnSpc>
              <a:spcBef>
                <a:spcPct val="0"/>
              </a:spcBef>
              <a:spcAft>
                <a:spcPct val="0"/>
              </a:spcAft>
              <a:buClrTx/>
              <a:buSzTx/>
              <a:buFontTx/>
              <a:buNone/>
              <a:tabLst/>
            </a:pPr>
            <a:r>
              <a:rPr lang="en-US" altLang="ja-JP" sz="2000" dirty="0">
                <a:solidFill>
                  <a:schemeClr val="bg1"/>
                </a:solidFill>
              </a:rPr>
              <a:t>Evacuation time: Normal evacuation time is referenced from the Japanese typical site</a:t>
            </a:r>
            <a:r>
              <a:rPr kumimoji="1" lang="en-US" altLang="ja-JP" sz="2000" b="0" i="0" u="none" strike="noStrike" cap="none" normalizeH="0" baseline="0" dirty="0">
                <a:ln>
                  <a:noFill/>
                </a:ln>
                <a:solidFill>
                  <a:schemeClr val="bg1"/>
                </a:solidFill>
                <a:effectLst/>
                <a:latin typeface="Times New Roman" pitchFamily="18" charset="0"/>
                <a:ea typeface="ＭＳ Ｐゴシック" pitchFamily="50" charset="-128"/>
              </a:rPr>
              <a:t> </a:t>
            </a:r>
          </a:p>
        </p:txBody>
      </p:sp>
      <p:sp>
        <p:nvSpPr>
          <p:cNvPr id="44" name="テキスト ボックス 43">
            <a:extLst>
              <a:ext uri="{FF2B5EF4-FFF2-40B4-BE49-F238E27FC236}">
                <a16:creationId xmlns:a16="http://schemas.microsoft.com/office/drawing/2014/main" id="{FF49E95E-9492-40CD-B1D3-3B31F991EAC5}"/>
              </a:ext>
            </a:extLst>
          </p:cNvPr>
          <p:cNvSpPr txBox="1"/>
          <p:nvPr/>
        </p:nvSpPr>
        <p:spPr>
          <a:xfrm>
            <a:off x="1195502" y="6175197"/>
            <a:ext cx="8622976" cy="461665"/>
          </a:xfrm>
          <a:prstGeom prst="rect">
            <a:avLst/>
          </a:prstGeom>
          <a:noFill/>
        </p:spPr>
        <p:txBody>
          <a:bodyPr wrap="square">
            <a:spAutoFit/>
          </a:bodyPr>
          <a:lstStyle/>
          <a:p>
            <a:pPr marL="0" marR="0" indent="0" defTabSz="914400" rtl="0" eaLnBrk="0" fontAlgn="base" latinLnBrk="0" hangingPunct="0">
              <a:lnSpc>
                <a:spcPct val="100000"/>
              </a:lnSpc>
              <a:spcBef>
                <a:spcPct val="0"/>
              </a:spcBef>
              <a:spcAft>
                <a:spcPct val="0"/>
              </a:spcAft>
              <a:buClrTx/>
              <a:buSzTx/>
              <a:buFontTx/>
              <a:buNone/>
              <a:tabLst/>
            </a:pPr>
            <a:r>
              <a:rPr kumimoji="1" lang="en-US" altLang="ja-JP" sz="2400" b="1" i="0" u="sng" strike="noStrike" cap="none" normalizeH="0" baseline="0" dirty="0">
                <a:ln>
                  <a:noFill/>
                </a:ln>
                <a:solidFill>
                  <a:srgbClr val="FF0000"/>
                </a:solidFill>
                <a:effectLst/>
                <a:latin typeface="Times New Roman" pitchFamily="18" charset="0"/>
                <a:ea typeface="ＭＳ Ｐゴシック" pitchFamily="50" charset="-128"/>
              </a:rPr>
              <a:t>Focus:</a:t>
            </a:r>
            <a:r>
              <a:rPr lang="en-US" altLang="ja-JP" sz="2400" b="1" u="sng" dirty="0">
                <a:solidFill>
                  <a:srgbClr val="FF0000"/>
                </a:solidFill>
              </a:rPr>
              <a:t> DLTEVA </a:t>
            </a:r>
            <a:r>
              <a:rPr lang="ja-JP" altLang="en-US" sz="2400" b="1" u="sng" dirty="0">
                <a:solidFill>
                  <a:srgbClr val="FF0000"/>
                </a:solidFill>
              </a:rPr>
              <a:t>≒ </a:t>
            </a:r>
            <a:r>
              <a:rPr lang="en-US" altLang="ja-JP" sz="2400" b="1" u="sng" dirty="0">
                <a:solidFill>
                  <a:srgbClr val="FF0000"/>
                </a:solidFill>
              </a:rPr>
              <a:t>Duration of Shelter in Place (SIP)</a:t>
            </a:r>
            <a:endParaRPr kumimoji="1" lang="en-US" altLang="ja-JP" sz="2400" b="1" i="0" u="sng" strike="noStrike" cap="none" normalizeH="0" baseline="0" dirty="0">
              <a:ln>
                <a:noFill/>
              </a:ln>
              <a:solidFill>
                <a:srgbClr val="FF0000"/>
              </a:solidFill>
              <a:effectLst/>
              <a:latin typeface="Times New Roman" pitchFamily="18" charset="0"/>
              <a:ea typeface="ＭＳ Ｐゴシック" pitchFamily="50" charset="-128"/>
            </a:endParaRPr>
          </a:p>
        </p:txBody>
      </p:sp>
    </p:spTree>
    <p:extLst>
      <p:ext uri="{BB962C8B-B14F-4D97-AF65-F5344CB8AC3E}">
        <p14:creationId xmlns:p14="http://schemas.microsoft.com/office/powerpoint/2010/main" val="21852023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1BB65A-29A5-418D-A47B-93A549BEB25E}"/>
              </a:ext>
            </a:extLst>
          </p:cNvPr>
          <p:cNvSpPr>
            <a:spLocks noGrp="1"/>
          </p:cNvSpPr>
          <p:nvPr>
            <p:ph type="title"/>
          </p:nvPr>
        </p:nvSpPr>
        <p:spPr>
          <a:xfrm>
            <a:off x="295275" y="272417"/>
            <a:ext cx="9037593" cy="577850"/>
          </a:xfrm>
        </p:spPr>
        <p:txBody>
          <a:bodyPr/>
          <a:lstStyle/>
          <a:p>
            <a:r>
              <a:rPr kumimoji="1" lang="en-US" altLang="ja-JP" sz="2800" dirty="0">
                <a:solidFill>
                  <a:schemeClr val="tx1"/>
                </a:solidFill>
              </a:rPr>
              <a:t>Key metric for </a:t>
            </a:r>
            <a:r>
              <a:rPr kumimoji="1" lang="en-US" altLang="ja-JP" sz="2800" dirty="0"/>
              <a:t>the evaluation</a:t>
            </a:r>
            <a:endParaRPr kumimoji="1" lang="ja-JP" altLang="en-US" sz="2800" dirty="0"/>
          </a:p>
        </p:txBody>
      </p:sp>
      <p:sp>
        <p:nvSpPr>
          <p:cNvPr id="3" name="吹き出し: 四角形 2">
            <a:extLst>
              <a:ext uri="{FF2B5EF4-FFF2-40B4-BE49-F238E27FC236}">
                <a16:creationId xmlns:a16="http://schemas.microsoft.com/office/drawing/2014/main" id="{D25D87FB-B467-4BC1-A546-F3A4363A9BEB}"/>
              </a:ext>
            </a:extLst>
          </p:cNvPr>
          <p:cNvSpPr/>
          <p:nvPr/>
        </p:nvSpPr>
        <p:spPr bwMode="auto">
          <a:xfrm>
            <a:off x="160866" y="2034078"/>
            <a:ext cx="1708214" cy="711850"/>
          </a:xfrm>
          <a:prstGeom prst="wedgeRectCallout">
            <a:avLst>
              <a:gd name="adj1" fmla="val 37080"/>
              <a:gd name="adj2" fmla="val -3602"/>
            </a:avLst>
          </a:prstGeom>
          <a:solidFill>
            <a:schemeClr val="bg1"/>
          </a:solidFill>
          <a:ln w="9525" cap="flat" cmpd="sng" algn="ctr">
            <a:solidFill>
              <a:schemeClr val="bg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Times New Roman" pitchFamily="18" charset="0"/>
              <a:ea typeface="ＭＳ Ｐゴシック" pitchFamily="50" charset="-128"/>
            </a:endParaRPr>
          </a:p>
        </p:txBody>
      </p:sp>
      <p:sp>
        <p:nvSpPr>
          <p:cNvPr id="10" name="吹き出し: 四角形 9">
            <a:extLst>
              <a:ext uri="{FF2B5EF4-FFF2-40B4-BE49-F238E27FC236}">
                <a16:creationId xmlns:a16="http://schemas.microsoft.com/office/drawing/2014/main" id="{F741FB6D-E2A6-4C9B-BA99-60F547ABD342}"/>
              </a:ext>
            </a:extLst>
          </p:cNvPr>
          <p:cNvSpPr/>
          <p:nvPr/>
        </p:nvSpPr>
        <p:spPr bwMode="auto">
          <a:xfrm>
            <a:off x="80962" y="2971861"/>
            <a:ext cx="1708214" cy="711850"/>
          </a:xfrm>
          <a:prstGeom prst="wedgeRectCallout">
            <a:avLst>
              <a:gd name="adj1" fmla="val 37080"/>
              <a:gd name="adj2" fmla="val -3602"/>
            </a:avLst>
          </a:prstGeom>
          <a:solidFill>
            <a:schemeClr val="bg1"/>
          </a:solidFill>
          <a:ln w="9525" cap="flat" cmpd="sng" algn="ctr">
            <a:solidFill>
              <a:schemeClr val="bg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Times New Roman" pitchFamily="18" charset="0"/>
              <a:ea typeface="ＭＳ Ｐゴシック" pitchFamily="50" charset="-128"/>
            </a:endParaRPr>
          </a:p>
        </p:txBody>
      </p:sp>
      <p:sp>
        <p:nvSpPr>
          <p:cNvPr id="16" name="テキスト ボックス 15">
            <a:extLst>
              <a:ext uri="{FF2B5EF4-FFF2-40B4-BE49-F238E27FC236}">
                <a16:creationId xmlns:a16="http://schemas.microsoft.com/office/drawing/2014/main" id="{E1CEBC0B-04F7-48B5-943E-851ECF5F0A02}"/>
              </a:ext>
            </a:extLst>
          </p:cNvPr>
          <p:cNvSpPr txBox="1"/>
          <p:nvPr/>
        </p:nvSpPr>
        <p:spPr>
          <a:xfrm>
            <a:off x="378123" y="4180577"/>
            <a:ext cx="8881716" cy="1938992"/>
          </a:xfrm>
          <a:prstGeom prst="rect">
            <a:avLst/>
          </a:prstGeom>
          <a:noFill/>
        </p:spPr>
        <p:txBody>
          <a:bodyPr wrap="square" rtlCol="0">
            <a:spAutoFit/>
          </a:bodyPr>
          <a:lstStyle/>
          <a:p>
            <a:pPr algn="l"/>
            <a:r>
              <a:rPr lang="en-US" altLang="ja-JP" dirty="0"/>
              <a:t>The </a:t>
            </a:r>
            <a:r>
              <a:rPr kumimoji="1" lang="en-US" altLang="ja-JP" dirty="0"/>
              <a:t>number of the population exceeding GC is assessed;</a:t>
            </a:r>
            <a:endParaRPr lang="en-US" altLang="ja-JP" b="0" i="0" dirty="0">
              <a:solidFill>
                <a:srgbClr val="333333"/>
              </a:solidFill>
              <a:effectLst/>
              <a:latin typeface="-apple-system"/>
            </a:endParaRPr>
          </a:p>
          <a:p>
            <a:pPr marL="342900" indent="-342900" algn="l">
              <a:buFont typeface="Arial" panose="020B0604020202020204" pitchFamily="34" charset="0"/>
              <a:buChar char="•"/>
            </a:pPr>
            <a:r>
              <a:rPr lang="en-US" altLang="ja-JP" b="0" i="0" dirty="0">
                <a:solidFill>
                  <a:srgbClr val="333333"/>
                </a:solidFill>
                <a:effectLst/>
                <a:cs typeface="Times New Roman" panose="02020603050405020304" pitchFamily="18" charset="0"/>
              </a:rPr>
              <a:t>Number of the population exceeding the effective dose of 100 mSv</a:t>
            </a:r>
          </a:p>
          <a:p>
            <a:pPr algn="l"/>
            <a:endParaRPr lang="en-US" altLang="ja-JP" b="0" i="0" dirty="0">
              <a:solidFill>
                <a:srgbClr val="333333"/>
              </a:solidFill>
              <a:effectLst/>
              <a:latin typeface="-apple-system"/>
            </a:endParaRPr>
          </a:p>
          <a:p>
            <a:br>
              <a:rPr lang="en-US" altLang="ja-JP" dirty="0"/>
            </a:br>
            <a:endParaRPr lang="en-US" altLang="ja-JP" dirty="0">
              <a:latin typeface="ＭＳ Ｐゴシック" panose="020B0600070205080204" pitchFamily="50" charset="-128"/>
            </a:endParaRPr>
          </a:p>
        </p:txBody>
      </p:sp>
      <p:sp>
        <p:nvSpPr>
          <p:cNvPr id="5" name="テキスト ボックス 4">
            <a:extLst>
              <a:ext uri="{FF2B5EF4-FFF2-40B4-BE49-F238E27FC236}">
                <a16:creationId xmlns:a16="http://schemas.microsoft.com/office/drawing/2014/main" id="{625C16D9-9F25-4A2C-A1A5-39EC90227125}"/>
              </a:ext>
            </a:extLst>
          </p:cNvPr>
          <p:cNvSpPr txBox="1"/>
          <p:nvPr/>
        </p:nvSpPr>
        <p:spPr>
          <a:xfrm>
            <a:off x="378122" y="1630591"/>
            <a:ext cx="8605011" cy="1569660"/>
          </a:xfrm>
          <a:prstGeom prst="rect">
            <a:avLst/>
          </a:prstGeom>
          <a:noFill/>
        </p:spPr>
        <p:txBody>
          <a:bodyPr wrap="square" rtlCol="0">
            <a:spAutoFit/>
          </a:bodyPr>
          <a:lstStyle/>
          <a:p>
            <a:r>
              <a:rPr kumimoji="1" lang="en-US" altLang="ja-JP" dirty="0"/>
              <a:t>In prior research, evaluations were made regarding average Early Fatality Risk and Latent Fatality Risk in an entire population. </a:t>
            </a:r>
            <a:br>
              <a:rPr kumimoji="1" lang="en-US" altLang="ja-JP" dirty="0"/>
            </a:br>
            <a:r>
              <a:rPr kumimoji="1" lang="en-US" altLang="ja-JP" dirty="0"/>
              <a:t>However, in Japan, there is interest in whether the dose exceeds the IAEA’s Generic Criteria </a:t>
            </a:r>
            <a:r>
              <a:rPr lang="en-US" altLang="ja-JP" dirty="0"/>
              <a:t>(GC)</a:t>
            </a:r>
            <a:r>
              <a:rPr lang="ja-JP" altLang="en-US" dirty="0"/>
              <a:t> </a:t>
            </a:r>
            <a:r>
              <a:rPr lang="en-US" altLang="ja-JP" dirty="0"/>
              <a:t>in</a:t>
            </a:r>
            <a:r>
              <a:rPr lang="ja-JP" altLang="en-US" dirty="0"/>
              <a:t> </a:t>
            </a:r>
            <a:r>
              <a:rPr lang="en-US" altLang="ja-JP" dirty="0"/>
              <a:t>an</a:t>
            </a:r>
            <a:r>
              <a:rPr lang="ja-JP" altLang="en-US" dirty="0"/>
              <a:t> </a:t>
            </a:r>
            <a:r>
              <a:rPr lang="en-US" altLang="ja-JP" dirty="0"/>
              <a:t>emergency.</a:t>
            </a:r>
            <a:r>
              <a:rPr kumimoji="1" lang="en-US" altLang="ja-JP" dirty="0"/>
              <a:t> </a:t>
            </a:r>
            <a:endParaRPr kumimoji="1" lang="ja-JP" altLang="en-US" dirty="0"/>
          </a:p>
        </p:txBody>
      </p:sp>
      <p:sp>
        <p:nvSpPr>
          <p:cNvPr id="4" name="矢印: 下 3">
            <a:extLst>
              <a:ext uri="{FF2B5EF4-FFF2-40B4-BE49-F238E27FC236}">
                <a16:creationId xmlns:a16="http://schemas.microsoft.com/office/drawing/2014/main" id="{5F211ED1-B19A-4980-BAE2-5F36D9F38512}"/>
              </a:ext>
            </a:extLst>
          </p:cNvPr>
          <p:cNvSpPr/>
          <p:nvPr/>
        </p:nvSpPr>
        <p:spPr bwMode="auto">
          <a:xfrm>
            <a:off x="4205334" y="3154443"/>
            <a:ext cx="733331" cy="789915"/>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1" lang="ja-JP" altLang="en-US" sz="2400" b="0" i="0" u="none" strike="noStrike" cap="none" normalizeH="0" baseline="0">
              <a:ln>
                <a:noFill/>
              </a:ln>
              <a:solidFill>
                <a:schemeClr val="tx1"/>
              </a:solidFill>
              <a:effectLst/>
              <a:latin typeface="Times New Roman" pitchFamily="18" charset="0"/>
              <a:ea typeface="ＭＳ Ｐゴシック" pitchFamily="50" charset="-128"/>
            </a:endParaRPr>
          </a:p>
        </p:txBody>
      </p:sp>
    </p:spTree>
    <p:extLst>
      <p:ext uri="{BB962C8B-B14F-4D97-AF65-F5344CB8AC3E}">
        <p14:creationId xmlns:p14="http://schemas.microsoft.com/office/powerpoint/2010/main" val="17569425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D785BA40-40DA-4DE3-8784-549A1AD397B3}"/>
              </a:ext>
            </a:extLst>
          </p:cNvPr>
          <p:cNvSpPr>
            <a:spLocks noGrp="1"/>
          </p:cNvSpPr>
          <p:nvPr>
            <p:ph type="sldNum" sz="quarter" idx="12"/>
          </p:nvPr>
        </p:nvSpPr>
        <p:spPr>
          <a:xfrm>
            <a:off x="6553200" y="6356350"/>
            <a:ext cx="2133600" cy="365125"/>
          </a:xfrm>
          <a:prstGeom prst="rect">
            <a:avLst/>
          </a:prstGeom>
        </p:spPr>
        <p:txBody>
          <a:bodyPr vert="horz" lIns="91440" tIns="45720" rIns="91440" bIns="45720" rtlCol="0" anchor="ctr"/>
          <a:lstStyle>
            <a:defPPr>
              <a:defRPr lang="ja-JP"/>
            </a:defPPr>
            <a:lvl1pPr algn="r" rtl="0" eaLnBrk="0" fontAlgn="base" hangingPunct="0">
              <a:spcBef>
                <a:spcPct val="0"/>
              </a:spcBef>
              <a:spcAft>
                <a:spcPct val="0"/>
              </a:spcAft>
              <a:defRPr kumimoji="1" sz="1200" kern="1200">
                <a:solidFill>
                  <a:schemeClr val="tx1"/>
                </a:solidFill>
                <a:latin typeface="Times New Roman" pitchFamily="18" charset="0"/>
                <a:ea typeface="ＭＳ Ｐゴシック" panose="020B0600070205080204" pitchFamily="50" charset="-128"/>
                <a:cs typeface="Times New Roman" pitchFamily="18" charset="0"/>
              </a:defRPr>
            </a:lvl1pPr>
            <a:lvl2pPr marL="457200" algn="l" rtl="0" eaLnBrk="0" fontAlgn="base" hangingPunct="0">
              <a:spcBef>
                <a:spcPct val="0"/>
              </a:spcBef>
              <a:spcAft>
                <a:spcPct val="0"/>
              </a:spcAft>
              <a:defRPr kumimoji="1" sz="2400" kern="1200">
                <a:solidFill>
                  <a:schemeClr val="tx1"/>
                </a:solidFill>
                <a:latin typeface="Times New Roman" panose="02020603050405020304" pitchFamily="18" charset="0"/>
                <a:ea typeface="ＭＳ Ｐゴシック" panose="020B0600070205080204" pitchFamily="50" charset="-128"/>
                <a:cs typeface="+mn-cs"/>
              </a:defRPr>
            </a:lvl2pPr>
            <a:lvl3pPr marL="914400" algn="l" rtl="0" eaLnBrk="0" fontAlgn="base" hangingPunct="0">
              <a:spcBef>
                <a:spcPct val="0"/>
              </a:spcBef>
              <a:spcAft>
                <a:spcPct val="0"/>
              </a:spcAft>
              <a:defRPr kumimoji="1" sz="2400" kern="1200">
                <a:solidFill>
                  <a:schemeClr val="tx1"/>
                </a:solidFill>
                <a:latin typeface="Times New Roman" panose="02020603050405020304" pitchFamily="18" charset="0"/>
                <a:ea typeface="ＭＳ Ｐゴシック" panose="020B0600070205080204" pitchFamily="50" charset="-128"/>
                <a:cs typeface="+mn-cs"/>
              </a:defRPr>
            </a:lvl3pPr>
            <a:lvl4pPr marL="1371600" algn="l" rtl="0" eaLnBrk="0" fontAlgn="base" hangingPunct="0">
              <a:spcBef>
                <a:spcPct val="0"/>
              </a:spcBef>
              <a:spcAft>
                <a:spcPct val="0"/>
              </a:spcAft>
              <a:defRPr kumimoji="1" sz="2400" kern="1200">
                <a:solidFill>
                  <a:schemeClr val="tx1"/>
                </a:solidFill>
                <a:latin typeface="Times New Roman" panose="02020603050405020304" pitchFamily="18" charset="0"/>
                <a:ea typeface="ＭＳ Ｐゴシック" panose="020B0600070205080204" pitchFamily="50" charset="-128"/>
                <a:cs typeface="+mn-cs"/>
              </a:defRPr>
            </a:lvl4pPr>
            <a:lvl5pPr marL="1828800" algn="l" rtl="0" eaLnBrk="0" fontAlgn="base" hangingPunct="0">
              <a:spcBef>
                <a:spcPct val="0"/>
              </a:spcBef>
              <a:spcAft>
                <a:spcPct val="0"/>
              </a:spcAft>
              <a:defRPr kumimoji="1" sz="2400" kern="1200">
                <a:solidFill>
                  <a:schemeClr val="tx1"/>
                </a:solidFill>
                <a:latin typeface="Times New Roman" panose="02020603050405020304" pitchFamily="18" charset="0"/>
                <a:ea typeface="ＭＳ Ｐゴシック" panose="020B0600070205080204" pitchFamily="50" charset="-128"/>
                <a:cs typeface="+mn-cs"/>
              </a:defRPr>
            </a:lvl5pPr>
            <a:lvl6pPr marL="2286000" algn="l" defTabSz="914400" rtl="0" eaLnBrk="1" latinLnBrk="0" hangingPunct="1">
              <a:defRPr kumimoji="1" sz="2400" kern="1200">
                <a:solidFill>
                  <a:schemeClr val="tx1"/>
                </a:solidFill>
                <a:latin typeface="Times New Roman" panose="02020603050405020304" pitchFamily="18" charset="0"/>
                <a:ea typeface="ＭＳ Ｐゴシック" panose="020B0600070205080204" pitchFamily="50" charset="-128"/>
                <a:cs typeface="+mn-cs"/>
              </a:defRPr>
            </a:lvl6pPr>
            <a:lvl7pPr marL="2743200" algn="l" defTabSz="914400" rtl="0" eaLnBrk="1" latinLnBrk="0" hangingPunct="1">
              <a:defRPr kumimoji="1" sz="2400" kern="1200">
                <a:solidFill>
                  <a:schemeClr val="tx1"/>
                </a:solidFill>
                <a:latin typeface="Times New Roman" panose="02020603050405020304" pitchFamily="18" charset="0"/>
                <a:ea typeface="ＭＳ Ｐゴシック" panose="020B0600070205080204" pitchFamily="50" charset="-128"/>
                <a:cs typeface="+mn-cs"/>
              </a:defRPr>
            </a:lvl7pPr>
            <a:lvl8pPr marL="3200400" algn="l" defTabSz="914400" rtl="0" eaLnBrk="1" latinLnBrk="0" hangingPunct="1">
              <a:defRPr kumimoji="1" sz="2400" kern="1200">
                <a:solidFill>
                  <a:schemeClr val="tx1"/>
                </a:solidFill>
                <a:latin typeface="Times New Roman" panose="02020603050405020304" pitchFamily="18" charset="0"/>
                <a:ea typeface="ＭＳ Ｐゴシック" panose="020B0600070205080204" pitchFamily="50" charset="-128"/>
                <a:cs typeface="+mn-cs"/>
              </a:defRPr>
            </a:lvl8pPr>
            <a:lvl9pPr marL="3657600" algn="l" defTabSz="914400" rtl="0" eaLnBrk="1" latinLnBrk="0" hangingPunct="1">
              <a:defRPr kumimoji="1" sz="2400" kern="1200">
                <a:solidFill>
                  <a:schemeClr val="tx1"/>
                </a:solidFill>
                <a:latin typeface="Times New Roman" panose="02020603050405020304" pitchFamily="18" charset="0"/>
                <a:ea typeface="ＭＳ Ｐゴシック" panose="020B0600070205080204" pitchFamily="50" charset="-128"/>
                <a:cs typeface="+mn-cs"/>
              </a:defRPr>
            </a:lvl9pPr>
          </a:lstStyle>
          <a:p>
            <a:fld id="{D2D8002D-B5B0-4BAC-B1F6-782DDCCE6D9C}" type="slidenum">
              <a:rPr lang="ja-JP" altLang="en-US" smtClean="0">
                <a:solidFill>
                  <a:prstClr val="black"/>
                </a:solidFill>
              </a:rPr>
              <a:pPr/>
              <a:t>13</a:t>
            </a:fld>
            <a:endParaRPr lang="ja-JP" altLang="en-US">
              <a:solidFill>
                <a:prstClr val="black"/>
              </a:solidFill>
            </a:endParaRPr>
          </a:p>
        </p:txBody>
      </p:sp>
      <p:sp>
        <p:nvSpPr>
          <p:cNvPr id="3" name="テキスト ボックス 2">
            <a:extLst>
              <a:ext uri="{FF2B5EF4-FFF2-40B4-BE49-F238E27FC236}">
                <a16:creationId xmlns:a16="http://schemas.microsoft.com/office/drawing/2014/main" id="{8D6EB24D-BC52-4E58-B79F-F98D9DC33970}"/>
              </a:ext>
            </a:extLst>
          </p:cNvPr>
          <p:cNvSpPr txBox="1"/>
          <p:nvPr/>
        </p:nvSpPr>
        <p:spPr>
          <a:xfrm>
            <a:off x="359595" y="5370031"/>
            <a:ext cx="7911102" cy="707886"/>
          </a:xfrm>
          <a:prstGeom prst="rect">
            <a:avLst/>
          </a:prstGeom>
          <a:noFill/>
        </p:spPr>
        <p:txBody>
          <a:bodyPr wrap="square" rtlCol="0">
            <a:spAutoFit/>
          </a:bodyPr>
          <a:lstStyle/>
          <a:p>
            <a:r>
              <a:rPr lang="en-US" altLang="ja-JP" sz="4000" dirty="0">
                <a:latin typeface="Segoe UI" panose="020B0502040204020203" pitchFamily="34" charset="0"/>
                <a:cs typeface="Segoe UI" panose="020B0502040204020203" pitchFamily="34" charset="0"/>
              </a:rPr>
              <a:t>Result and Discussion</a:t>
            </a:r>
            <a:endParaRPr kumimoji="1" lang="ja-JP" altLang="en-US" sz="4000" dirty="0" err="1">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23450338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52BBB6A-4321-4DBD-82FF-CA6D8DA13B77}"/>
              </a:ext>
            </a:extLst>
          </p:cNvPr>
          <p:cNvSpPr>
            <a:spLocks noGrp="1"/>
          </p:cNvSpPr>
          <p:nvPr>
            <p:ph type="title"/>
          </p:nvPr>
        </p:nvSpPr>
        <p:spPr>
          <a:xfrm>
            <a:off x="533400" y="260350"/>
            <a:ext cx="8435502" cy="577850"/>
          </a:xfrm>
        </p:spPr>
        <p:txBody>
          <a:bodyPr/>
          <a:lstStyle/>
          <a:p>
            <a:r>
              <a:rPr kumimoji="1" lang="en-US" altLang="ja-JP"/>
              <a:t>MELCOR</a:t>
            </a:r>
            <a:r>
              <a:rPr kumimoji="1" lang="ja-JP" altLang="en-US"/>
              <a:t> </a:t>
            </a:r>
            <a:r>
              <a:rPr kumimoji="1" lang="en-US" altLang="ja-JP"/>
              <a:t>Analysis Result</a:t>
            </a:r>
            <a:endParaRPr kumimoji="1" lang="ja-JP" altLang="en-US"/>
          </a:p>
        </p:txBody>
      </p:sp>
      <p:graphicFrame>
        <p:nvGraphicFramePr>
          <p:cNvPr id="4" name="コンテンツ プレースホルダー 3">
            <a:extLst>
              <a:ext uri="{FF2B5EF4-FFF2-40B4-BE49-F238E27FC236}">
                <a16:creationId xmlns:a16="http://schemas.microsoft.com/office/drawing/2014/main" id="{B0270D1E-B48B-4AF3-AB4E-0D2DE5F8EF0D}"/>
              </a:ext>
            </a:extLst>
          </p:cNvPr>
          <p:cNvGraphicFramePr>
            <a:graphicFrameLocks noGrp="1"/>
          </p:cNvGraphicFramePr>
          <p:nvPr>
            <p:ph idx="1"/>
            <p:extLst>
              <p:ext uri="{D42A27DB-BD31-4B8C-83A1-F6EECF244321}">
                <p14:modId xmlns:p14="http://schemas.microsoft.com/office/powerpoint/2010/main" val="4209878891"/>
              </p:ext>
            </p:extLst>
          </p:nvPr>
        </p:nvGraphicFramePr>
        <p:xfrm>
          <a:off x="164385" y="1079495"/>
          <a:ext cx="8354617" cy="4610824"/>
        </p:xfrm>
        <a:graphic>
          <a:graphicData uri="http://schemas.openxmlformats.org/drawingml/2006/table">
            <a:tbl>
              <a:tblPr firstRow="1" firstCol="1" bandRow="1">
                <a:tableStyleId>{5C22544A-7EE6-4342-B048-85BDC9FD1C3A}</a:tableStyleId>
              </a:tblPr>
              <a:tblGrid>
                <a:gridCol w="3510060">
                  <a:extLst>
                    <a:ext uri="{9D8B030D-6E8A-4147-A177-3AD203B41FA5}">
                      <a16:colId xmlns:a16="http://schemas.microsoft.com/office/drawing/2014/main" val="3431966401"/>
                    </a:ext>
                  </a:extLst>
                </a:gridCol>
                <a:gridCol w="2330263">
                  <a:extLst>
                    <a:ext uri="{9D8B030D-6E8A-4147-A177-3AD203B41FA5}">
                      <a16:colId xmlns:a16="http://schemas.microsoft.com/office/drawing/2014/main" val="3317238775"/>
                    </a:ext>
                  </a:extLst>
                </a:gridCol>
                <a:gridCol w="2514294">
                  <a:extLst>
                    <a:ext uri="{9D8B030D-6E8A-4147-A177-3AD203B41FA5}">
                      <a16:colId xmlns:a16="http://schemas.microsoft.com/office/drawing/2014/main" val="2974764888"/>
                    </a:ext>
                  </a:extLst>
                </a:gridCol>
              </a:tblGrid>
              <a:tr h="642011">
                <a:tc>
                  <a:txBody>
                    <a:bodyPr/>
                    <a:lstStyle/>
                    <a:p>
                      <a:pPr algn="ctr"/>
                      <a:r>
                        <a:rPr lang="en-US" altLang="ja-JP" sz="1800" b="1" kern="100" dirty="0">
                          <a:effectLst/>
                          <a:latin typeface="+mj-ea"/>
                          <a:ea typeface="+mj-ea"/>
                          <a:cs typeface="Arial" panose="020B0604020202020204" pitchFamily="34" charset="0"/>
                        </a:rPr>
                        <a:t>Accident Scenario</a:t>
                      </a:r>
                      <a:endParaRPr lang="ja-JP" sz="1800" b="1" kern="100" dirty="0">
                        <a:effectLst/>
                        <a:latin typeface="+mj-ea"/>
                        <a:ea typeface="+mj-ea"/>
                        <a:cs typeface="Arial" panose="020B0604020202020204" pitchFamily="34" charset="0"/>
                      </a:endParaRPr>
                    </a:p>
                  </a:txBody>
                  <a:tcPr marL="62181" marR="62181"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800" b="1" kern="100" dirty="0">
                          <a:effectLst/>
                          <a:latin typeface="+mj-ea"/>
                          <a:ea typeface="+mj-ea"/>
                          <a:cs typeface="Arial" panose="020B0604020202020204" pitchFamily="34" charset="0"/>
                        </a:rPr>
                        <a:t>Release start</a:t>
                      </a:r>
                      <a:endParaRPr lang="ja-JP" sz="1800" b="1" kern="100" dirty="0">
                        <a:effectLst/>
                        <a:latin typeface="+mj-ea"/>
                        <a:ea typeface="+mj-ea"/>
                        <a:cs typeface="Arial" panose="020B0604020202020204" pitchFamily="34" charset="0"/>
                      </a:endParaRPr>
                    </a:p>
                  </a:txBody>
                  <a:tcPr marL="62181" marR="62181" marT="0" marB="0"/>
                </a:tc>
                <a:tc>
                  <a:txBody>
                    <a:bodyPr/>
                    <a:lstStyle/>
                    <a:p>
                      <a:pPr algn="ctr"/>
                      <a:r>
                        <a:rPr lang="en-US" altLang="ja-JP" sz="1800" b="1" kern="100">
                          <a:effectLst/>
                          <a:latin typeface="+mj-ea"/>
                          <a:ea typeface="+mj-ea"/>
                          <a:cs typeface="Arial" panose="020B0604020202020204" pitchFamily="34" charset="0"/>
                        </a:rPr>
                        <a:t>Release duration</a:t>
                      </a:r>
                      <a:endParaRPr lang="ja-JP" sz="1800" b="1" kern="100">
                        <a:effectLst/>
                        <a:latin typeface="+mj-ea"/>
                        <a:ea typeface="+mj-ea"/>
                        <a:cs typeface="Arial" panose="020B0604020202020204" pitchFamily="34" charset="0"/>
                      </a:endParaRPr>
                    </a:p>
                  </a:txBody>
                  <a:tcPr marL="62181" marR="62181" marT="0" marB="0"/>
                </a:tc>
                <a:extLst>
                  <a:ext uri="{0D108BD9-81ED-4DB2-BD59-A6C34878D82A}">
                    <a16:rowId xmlns:a16="http://schemas.microsoft.com/office/drawing/2014/main" val="1112694846"/>
                  </a:ext>
                </a:extLst>
              </a:tr>
              <a:tr h="801551">
                <a:tc>
                  <a:txBody>
                    <a:bodyPr/>
                    <a:lstStyle/>
                    <a:p>
                      <a:pPr algn="ctr"/>
                      <a:r>
                        <a:rPr kumimoji="1" lang="en-US" altLang="ja-JP" sz="1800" dirty="0"/>
                        <a:t>ISLOCA</a:t>
                      </a:r>
                    </a:p>
                    <a:p>
                      <a:pPr algn="ctr"/>
                      <a:r>
                        <a:rPr kumimoji="1" lang="ja-JP" altLang="en-US" sz="1800" dirty="0"/>
                        <a:t>（</a:t>
                      </a:r>
                      <a:r>
                        <a:rPr kumimoji="1" lang="en-US" altLang="ja-JP" sz="1800" dirty="0"/>
                        <a:t>PWR)</a:t>
                      </a:r>
                    </a:p>
                  </a:txBody>
                  <a:tcPr marL="62181" marR="62181" marT="0" marB="0"/>
                </a:tc>
                <a:tc>
                  <a:txBody>
                    <a:bodyPr/>
                    <a:lstStyle/>
                    <a:p>
                      <a:pPr algn="ctr"/>
                      <a:r>
                        <a:rPr kumimoji="1" lang="en-US" altLang="ja-JP" sz="1800" b="0" i="0" u="none" strike="noStrike" kern="100" cap="none" spc="0" normalizeH="0" baseline="0" noProof="0" dirty="0">
                          <a:ln>
                            <a:noFill/>
                          </a:ln>
                          <a:solidFill>
                            <a:schemeClr val="tx2"/>
                          </a:solidFill>
                          <a:effectLst/>
                          <a:uLnTx/>
                          <a:uFillTx/>
                          <a:latin typeface="ＭＳ Ｐゴシック"/>
                          <a:ea typeface="+mn-ea"/>
                          <a:cs typeface="Arial" panose="020B0604020202020204" pitchFamily="34" charset="0"/>
                        </a:rPr>
                        <a:t>&lt; </a:t>
                      </a:r>
                      <a:r>
                        <a:rPr lang="en-US" altLang="ja-JP" sz="1800" kern="100" dirty="0">
                          <a:solidFill>
                            <a:schemeClr val="tx2"/>
                          </a:solidFill>
                          <a:effectLst/>
                          <a:latin typeface="+mj-ea"/>
                          <a:ea typeface="+mj-ea"/>
                          <a:cs typeface="Arial" panose="020B0604020202020204" pitchFamily="34" charset="0"/>
                        </a:rPr>
                        <a:t>1 h</a:t>
                      </a:r>
                      <a:endParaRPr lang="ja-JP" sz="1800" kern="100" dirty="0">
                        <a:solidFill>
                          <a:schemeClr val="tx2"/>
                        </a:solidFill>
                        <a:effectLst/>
                        <a:latin typeface="+mj-ea"/>
                        <a:ea typeface="+mj-ea"/>
                        <a:cs typeface="Arial" panose="020B0604020202020204" pitchFamily="34" charset="0"/>
                      </a:endParaRPr>
                    </a:p>
                  </a:txBody>
                  <a:tcPr marL="62181" marR="62181" marT="0" marB="0"/>
                </a:tc>
                <a:tc>
                  <a:txBody>
                    <a:bodyPr/>
                    <a:lstStyle/>
                    <a:p>
                      <a:pPr algn="ctr"/>
                      <a:r>
                        <a:rPr kumimoji="1" lang="en-US" altLang="ja-JP" sz="1800" b="0" i="0" u="none" strike="noStrike" kern="100" cap="none" spc="0" normalizeH="0" baseline="0" noProof="0" dirty="0">
                          <a:ln>
                            <a:noFill/>
                          </a:ln>
                          <a:solidFill>
                            <a:schemeClr val="tx2"/>
                          </a:solidFill>
                          <a:effectLst/>
                          <a:uLnTx/>
                          <a:uFillTx/>
                          <a:latin typeface="ＭＳ Ｐゴシック"/>
                          <a:ea typeface="+mn-ea"/>
                          <a:cs typeface="Arial" panose="020B0604020202020204" pitchFamily="34" charset="0"/>
                        </a:rPr>
                        <a:t>&lt; </a:t>
                      </a:r>
                      <a:r>
                        <a:rPr kumimoji="1" lang="en-US" altLang="ja-JP" sz="1800" kern="100" dirty="0">
                          <a:solidFill>
                            <a:schemeClr val="tx2"/>
                          </a:solidFill>
                          <a:effectLst/>
                          <a:latin typeface="+mj-ea"/>
                          <a:ea typeface="+mn-ea"/>
                          <a:cs typeface="Arial" panose="020B0604020202020204" pitchFamily="34" charset="0"/>
                        </a:rPr>
                        <a:t>1 h</a:t>
                      </a:r>
                      <a:endParaRPr kumimoji="1" lang="ja-JP" altLang="ja-JP" sz="1800" kern="100" dirty="0">
                        <a:solidFill>
                          <a:schemeClr val="tx2"/>
                        </a:solidFill>
                        <a:effectLst/>
                        <a:latin typeface="+mj-ea"/>
                        <a:ea typeface="+mn-ea"/>
                        <a:cs typeface="Arial" panose="020B0604020202020204" pitchFamily="34" charset="0"/>
                      </a:endParaRPr>
                    </a:p>
                  </a:txBody>
                  <a:tcPr marL="62181" marR="62181" marT="0" marB="0"/>
                </a:tc>
                <a:extLst>
                  <a:ext uri="{0D108BD9-81ED-4DB2-BD59-A6C34878D82A}">
                    <a16:rowId xmlns:a16="http://schemas.microsoft.com/office/drawing/2014/main" val="1542980526"/>
                  </a:ext>
                </a:extLst>
              </a:tr>
              <a:tr h="782080">
                <a:tc>
                  <a:txBody>
                    <a:bodyPr/>
                    <a:lstStyle/>
                    <a:p>
                      <a:pPr algn="ctr"/>
                      <a:r>
                        <a:rPr kumimoji="1" lang="en-US" altLang="ja-JP" sz="1800"/>
                        <a:t>ISLOCA</a:t>
                      </a:r>
                    </a:p>
                    <a:p>
                      <a:pPr algn="ctr"/>
                      <a:r>
                        <a:rPr kumimoji="1" lang="en-US" altLang="ja-JP" sz="1800"/>
                        <a:t>(BWR)</a:t>
                      </a:r>
                      <a:endParaRPr kumimoji="1" lang="ja-JP" altLang="en-US" sz="1800"/>
                    </a:p>
                  </a:txBody>
                  <a:tcPr/>
                </a:tc>
                <a:tc>
                  <a:txBody>
                    <a:bodyPr/>
                    <a:lstStyle/>
                    <a:p>
                      <a:pPr algn="ctr"/>
                      <a:r>
                        <a:rPr kumimoji="1" lang="en-US" altLang="ja-JP" sz="1800" b="0" i="0" u="none" strike="noStrike" kern="100" cap="none" spc="0" normalizeH="0" baseline="0" noProof="0" dirty="0">
                          <a:ln>
                            <a:noFill/>
                          </a:ln>
                          <a:solidFill>
                            <a:schemeClr val="tx2"/>
                          </a:solidFill>
                          <a:effectLst/>
                          <a:uLnTx/>
                          <a:uFillTx/>
                          <a:latin typeface="ＭＳ Ｐゴシック"/>
                          <a:ea typeface="+mn-ea"/>
                          <a:cs typeface="Arial" panose="020B0604020202020204" pitchFamily="34" charset="0"/>
                        </a:rPr>
                        <a:t>&lt; </a:t>
                      </a:r>
                      <a:r>
                        <a:rPr kumimoji="1" lang="en-US" altLang="ja-JP" sz="1800" kern="100" dirty="0">
                          <a:solidFill>
                            <a:schemeClr val="tx2"/>
                          </a:solidFill>
                          <a:effectLst/>
                          <a:latin typeface="+mj-ea"/>
                          <a:ea typeface="+mn-ea"/>
                          <a:cs typeface="Arial" panose="020B0604020202020204" pitchFamily="34" charset="0"/>
                        </a:rPr>
                        <a:t>1 h</a:t>
                      </a:r>
                      <a:endParaRPr kumimoji="1" lang="ja-JP" altLang="ja-JP" sz="1800" kern="100" dirty="0">
                        <a:solidFill>
                          <a:schemeClr val="tx2"/>
                        </a:solidFill>
                        <a:effectLst/>
                        <a:latin typeface="+mj-ea"/>
                        <a:ea typeface="+mn-ea"/>
                        <a:cs typeface="Arial" panose="020B0604020202020204" pitchFamily="34" charset="0"/>
                      </a:endParaRPr>
                    </a:p>
                  </a:txBody>
                  <a:tcPr marL="62181" marR="62181" marT="0" marB="0"/>
                </a:tc>
                <a:tc>
                  <a:txBody>
                    <a:bodyPr/>
                    <a:lstStyle/>
                    <a:p>
                      <a:pPr algn="ctr"/>
                      <a:r>
                        <a:rPr lang="en-US" altLang="ja-JP" sz="1800" kern="100" dirty="0">
                          <a:solidFill>
                            <a:schemeClr val="tx2"/>
                          </a:solidFill>
                          <a:effectLst/>
                          <a:latin typeface="+mj-ea"/>
                          <a:ea typeface="+mj-ea"/>
                          <a:cs typeface="Arial" panose="020B0604020202020204" pitchFamily="34" charset="0"/>
                        </a:rPr>
                        <a:t>5 h</a:t>
                      </a:r>
                      <a:endParaRPr lang="ja-JP" sz="1800" kern="100" dirty="0">
                        <a:solidFill>
                          <a:schemeClr val="tx2"/>
                        </a:solidFill>
                        <a:effectLst/>
                        <a:latin typeface="+mj-ea"/>
                        <a:ea typeface="+mj-ea"/>
                        <a:cs typeface="Arial" panose="020B0604020202020204" pitchFamily="34" charset="0"/>
                      </a:endParaRPr>
                    </a:p>
                  </a:txBody>
                  <a:tcPr marL="62181" marR="62181" marT="0" marB="0"/>
                </a:tc>
                <a:extLst>
                  <a:ext uri="{0D108BD9-81ED-4DB2-BD59-A6C34878D82A}">
                    <a16:rowId xmlns:a16="http://schemas.microsoft.com/office/drawing/2014/main" val="792318637"/>
                  </a:ext>
                </a:extLst>
              </a:tr>
              <a:tr h="782080">
                <a:tc>
                  <a:txBody>
                    <a:bodyPr/>
                    <a:lstStyle/>
                    <a:p>
                      <a:pPr algn="ctr"/>
                      <a:r>
                        <a:rPr kumimoji="1" lang="en-US" altLang="ja-JP" sz="1800"/>
                        <a:t>ATWS</a:t>
                      </a:r>
                    </a:p>
                    <a:p>
                      <a:pPr algn="ctr"/>
                      <a:r>
                        <a:rPr kumimoji="1" lang="en-US" altLang="ja-JP" sz="1800"/>
                        <a:t>(BWR)</a:t>
                      </a:r>
                      <a:endParaRPr kumimoji="1" lang="ja-JP" altLang="en-US" sz="1800"/>
                    </a:p>
                  </a:txBody>
                  <a:tcPr/>
                </a:tc>
                <a:tc>
                  <a:txBody>
                    <a:bodyPr/>
                    <a:lstStyle/>
                    <a:p>
                      <a:pPr algn="ctr"/>
                      <a:r>
                        <a:rPr lang="en-US" altLang="ja-JP" sz="1800" kern="100" dirty="0">
                          <a:effectLst/>
                          <a:latin typeface="+mj-ea"/>
                          <a:ea typeface="+mj-ea"/>
                          <a:cs typeface="Arial" panose="020B0604020202020204" pitchFamily="34" charset="0"/>
                        </a:rPr>
                        <a:t>3.9 h</a:t>
                      </a:r>
                      <a:endParaRPr lang="ja-JP" sz="1800" kern="100" dirty="0">
                        <a:effectLst/>
                        <a:latin typeface="+mj-ea"/>
                        <a:ea typeface="+mj-ea"/>
                        <a:cs typeface="Arial" panose="020B0604020202020204" pitchFamily="34" charset="0"/>
                      </a:endParaRPr>
                    </a:p>
                  </a:txBody>
                  <a:tcPr marL="62181" marR="62181" marT="0" marB="0"/>
                </a:tc>
                <a:tc>
                  <a:txBody>
                    <a:bodyPr/>
                    <a:lstStyle/>
                    <a:p>
                      <a:pPr algn="ctr"/>
                      <a:r>
                        <a:rPr lang="en-US" altLang="ja-JP" sz="1800" kern="100">
                          <a:effectLst/>
                          <a:latin typeface="+mj-ea"/>
                          <a:ea typeface="+mj-ea"/>
                          <a:cs typeface="Arial" panose="020B0604020202020204" pitchFamily="34" charset="0"/>
                        </a:rPr>
                        <a:t>2 h</a:t>
                      </a:r>
                      <a:endParaRPr lang="ja-JP" sz="1800" kern="100">
                        <a:effectLst/>
                        <a:latin typeface="+mj-ea"/>
                        <a:ea typeface="+mj-ea"/>
                        <a:cs typeface="Arial" panose="020B0604020202020204" pitchFamily="34" charset="0"/>
                      </a:endParaRPr>
                    </a:p>
                  </a:txBody>
                  <a:tcPr marL="62181" marR="62181" marT="0" marB="0"/>
                </a:tc>
                <a:extLst>
                  <a:ext uri="{0D108BD9-81ED-4DB2-BD59-A6C34878D82A}">
                    <a16:rowId xmlns:a16="http://schemas.microsoft.com/office/drawing/2014/main" val="795964994"/>
                  </a:ext>
                </a:extLst>
              </a:tr>
              <a:tr h="801551">
                <a:tc>
                  <a:txBody>
                    <a:bodyPr/>
                    <a:lstStyle/>
                    <a:p>
                      <a:pPr algn="ctr"/>
                      <a:r>
                        <a:rPr kumimoji="1" lang="en-US" altLang="ja-JP" sz="1800"/>
                        <a:t>LBLOCA+PCV fail</a:t>
                      </a:r>
                    </a:p>
                    <a:p>
                      <a:pPr algn="ctr"/>
                      <a:r>
                        <a:rPr kumimoji="1" lang="en-US" altLang="ja-JP" sz="1800"/>
                        <a:t>(BWR)</a:t>
                      </a:r>
                      <a:endParaRPr kumimoji="1" lang="ja-JP" altLang="en-US" sz="1800"/>
                    </a:p>
                  </a:txBody>
                  <a:tcPr/>
                </a:tc>
                <a:tc>
                  <a:txBody>
                    <a:bodyPr/>
                    <a:lstStyle/>
                    <a:p>
                      <a:pPr algn="ctr"/>
                      <a:r>
                        <a:rPr lang="en-US" altLang="ja-JP" sz="1800" kern="100" dirty="0">
                          <a:effectLst/>
                          <a:latin typeface="+mj-ea"/>
                          <a:ea typeface="+mj-ea"/>
                          <a:cs typeface="Arial" panose="020B0604020202020204" pitchFamily="34" charset="0"/>
                        </a:rPr>
                        <a:t>4.2 h</a:t>
                      </a:r>
                    </a:p>
                  </a:txBody>
                  <a:tcPr marL="62181" marR="62181" marT="0" marB="0"/>
                </a:tc>
                <a:tc>
                  <a:txBody>
                    <a:bodyPr/>
                    <a:lstStyle/>
                    <a:p>
                      <a:pPr algn="ctr"/>
                      <a:r>
                        <a:rPr lang="en-US" altLang="ja-JP" sz="1800" kern="100">
                          <a:effectLst/>
                          <a:latin typeface="+mj-ea"/>
                          <a:ea typeface="+mj-ea"/>
                          <a:cs typeface="Arial" panose="020B0604020202020204" pitchFamily="34" charset="0"/>
                        </a:rPr>
                        <a:t>24 h</a:t>
                      </a:r>
                    </a:p>
                  </a:txBody>
                  <a:tcPr marL="62181" marR="62181" marT="0" marB="0"/>
                </a:tc>
                <a:extLst>
                  <a:ext uri="{0D108BD9-81ED-4DB2-BD59-A6C34878D82A}">
                    <a16:rowId xmlns:a16="http://schemas.microsoft.com/office/drawing/2014/main" val="3792216677"/>
                  </a:ext>
                </a:extLst>
              </a:tr>
              <a:tr h="801551">
                <a:tc>
                  <a:txBody>
                    <a:bodyPr/>
                    <a:lstStyle/>
                    <a:p>
                      <a:pPr algn="ctr"/>
                      <a:r>
                        <a:rPr kumimoji="1" lang="en-US" altLang="ja-JP" sz="1800"/>
                        <a:t>LBLOCA+FCVS</a:t>
                      </a:r>
                    </a:p>
                    <a:p>
                      <a:pPr algn="ctr"/>
                      <a:r>
                        <a:rPr kumimoji="1" lang="en-US" altLang="ja-JP" sz="1800"/>
                        <a:t>(BWR)</a:t>
                      </a:r>
                      <a:endParaRPr kumimoji="1" lang="ja-JP" altLang="en-US" sz="1800"/>
                    </a:p>
                  </a:txBody>
                  <a:tcPr/>
                </a:tc>
                <a:tc>
                  <a:txBody>
                    <a:bodyPr/>
                    <a:lstStyle/>
                    <a:p>
                      <a:pPr algn="ctr"/>
                      <a:r>
                        <a:rPr lang="en-US" altLang="ja-JP" sz="1800" kern="100" dirty="0">
                          <a:effectLst/>
                          <a:latin typeface="+mj-ea"/>
                          <a:ea typeface="+mj-ea"/>
                          <a:cs typeface="Arial" panose="020B0604020202020204" pitchFamily="34" charset="0"/>
                        </a:rPr>
                        <a:t>3 h</a:t>
                      </a:r>
                    </a:p>
                  </a:txBody>
                  <a:tcPr marL="62181" marR="62181" marT="0" marB="0"/>
                </a:tc>
                <a:tc>
                  <a:txBody>
                    <a:bodyPr/>
                    <a:lstStyle/>
                    <a:p>
                      <a:pPr algn="ctr"/>
                      <a:r>
                        <a:rPr lang="en-US" altLang="ja-JP" sz="1800" kern="100" dirty="0">
                          <a:effectLst/>
                          <a:latin typeface="+mj-ea"/>
                          <a:ea typeface="+mj-ea"/>
                          <a:cs typeface="Arial" panose="020B0604020202020204" pitchFamily="34" charset="0"/>
                        </a:rPr>
                        <a:t>1 h</a:t>
                      </a:r>
                    </a:p>
                  </a:txBody>
                  <a:tcPr marL="62181" marR="62181" marT="0" marB="0"/>
                </a:tc>
                <a:extLst>
                  <a:ext uri="{0D108BD9-81ED-4DB2-BD59-A6C34878D82A}">
                    <a16:rowId xmlns:a16="http://schemas.microsoft.com/office/drawing/2014/main" val="797258309"/>
                  </a:ext>
                </a:extLst>
              </a:tr>
            </a:tbl>
          </a:graphicData>
        </a:graphic>
      </p:graphicFrame>
      <p:sp>
        <p:nvSpPr>
          <p:cNvPr id="6" name="正方形/長方形 5">
            <a:extLst>
              <a:ext uri="{FF2B5EF4-FFF2-40B4-BE49-F238E27FC236}">
                <a16:creationId xmlns:a16="http://schemas.microsoft.com/office/drawing/2014/main" id="{4B306D06-B4D1-4163-8821-00DAB0C4536A}"/>
              </a:ext>
            </a:extLst>
          </p:cNvPr>
          <p:cNvSpPr/>
          <p:nvPr/>
        </p:nvSpPr>
        <p:spPr bwMode="auto">
          <a:xfrm>
            <a:off x="164385" y="6077531"/>
            <a:ext cx="8354617" cy="457747"/>
          </a:xfrm>
          <a:prstGeom prst="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none" lIns="91440" tIns="45720" rIns="91440" bIns="45720" numCol="1" rtlCol="0" anchor="ctr" anchorCtr="0" compatLnSpc="1">
            <a:prstTxWarp prst="textNoShape">
              <a:avLst/>
            </a:prstTxWarp>
          </a:bodyPr>
          <a:lstStyle/>
          <a:p>
            <a:pPr algn="ctr"/>
            <a:r>
              <a:rPr lang="en-US" altLang="ja-JP" sz="1800" dirty="0">
                <a:solidFill>
                  <a:schemeClr val="tx1"/>
                </a:solidFill>
                <a:latin typeface="Times New Roman" pitchFamily="18" charset="0"/>
                <a:ea typeface="ＭＳ Ｐゴシック" pitchFamily="50" charset="-128"/>
              </a:rPr>
              <a:t>Major release began within 5 hours of accident initiation.</a:t>
            </a:r>
            <a:endParaRPr kumimoji="1" lang="ja-JP" altLang="en-US" sz="1800" b="0" i="0" u="none" strike="noStrike" cap="none" normalizeH="0" baseline="0" dirty="0">
              <a:ln>
                <a:noFill/>
              </a:ln>
              <a:solidFill>
                <a:schemeClr val="tx1"/>
              </a:solidFill>
              <a:effectLst/>
              <a:latin typeface="Times New Roman" pitchFamily="18" charset="0"/>
              <a:ea typeface="ＭＳ Ｐゴシック" pitchFamily="50" charset="-128"/>
            </a:endParaRPr>
          </a:p>
        </p:txBody>
      </p:sp>
      <p:sp>
        <p:nvSpPr>
          <p:cNvPr id="3" name="テキスト ボックス 2">
            <a:extLst>
              <a:ext uri="{FF2B5EF4-FFF2-40B4-BE49-F238E27FC236}">
                <a16:creationId xmlns:a16="http://schemas.microsoft.com/office/drawing/2014/main" id="{6823B36C-6F83-4E44-A65C-95CCF2E50BBB}"/>
              </a:ext>
            </a:extLst>
          </p:cNvPr>
          <p:cNvSpPr txBox="1"/>
          <p:nvPr/>
        </p:nvSpPr>
        <p:spPr>
          <a:xfrm>
            <a:off x="402416" y="6535278"/>
            <a:ext cx="8116586" cy="307777"/>
          </a:xfrm>
          <a:prstGeom prst="rect">
            <a:avLst/>
          </a:prstGeom>
          <a:noFill/>
        </p:spPr>
        <p:txBody>
          <a:bodyPr wrap="square" rtlCol="0">
            <a:spAutoFit/>
          </a:bodyPr>
          <a:lstStyle/>
          <a:p>
            <a:r>
              <a:rPr lang="en-US" altLang="ja-JP" sz="1400" dirty="0"/>
              <a:t>*Scenarios where the release starts within 5 hours were selected considering the effect of short-lived nuclides</a:t>
            </a:r>
            <a:r>
              <a:rPr kumimoji="1" lang="en-US" altLang="ja-JP" sz="1400" dirty="0"/>
              <a:t>.</a:t>
            </a:r>
            <a:endParaRPr kumimoji="1" lang="ja-JP" altLang="en-US" sz="1400" dirty="0"/>
          </a:p>
        </p:txBody>
      </p:sp>
    </p:spTree>
    <p:extLst>
      <p:ext uri="{BB962C8B-B14F-4D97-AF65-F5344CB8AC3E}">
        <p14:creationId xmlns:p14="http://schemas.microsoft.com/office/powerpoint/2010/main" val="22803701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52BBB6A-4321-4DBD-82FF-CA6D8DA13B77}"/>
              </a:ext>
            </a:extLst>
          </p:cNvPr>
          <p:cNvSpPr>
            <a:spLocks noGrp="1"/>
          </p:cNvSpPr>
          <p:nvPr>
            <p:ph type="title"/>
          </p:nvPr>
        </p:nvSpPr>
        <p:spPr>
          <a:xfrm>
            <a:off x="533400" y="260350"/>
            <a:ext cx="8435502" cy="577850"/>
          </a:xfrm>
        </p:spPr>
        <p:txBody>
          <a:bodyPr/>
          <a:lstStyle/>
          <a:p>
            <a:r>
              <a:rPr kumimoji="1" lang="en-US" altLang="ja-JP"/>
              <a:t>Accident scenario grouping</a:t>
            </a:r>
            <a:endParaRPr kumimoji="1" lang="ja-JP" altLang="en-US"/>
          </a:p>
        </p:txBody>
      </p:sp>
      <p:graphicFrame>
        <p:nvGraphicFramePr>
          <p:cNvPr id="4" name="コンテンツ プレースホルダー 3">
            <a:extLst>
              <a:ext uri="{FF2B5EF4-FFF2-40B4-BE49-F238E27FC236}">
                <a16:creationId xmlns:a16="http://schemas.microsoft.com/office/drawing/2014/main" id="{B0270D1E-B48B-4AF3-AB4E-0D2DE5F8EF0D}"/>
              </a:ext>
            </a:extLst>
          </p:cNvPr>
          <p:cNvGraphicFramePr>
            <a:graphicFrameLocks noGrp="1"/>
          </p:cNvGraphicFramePr>
          <p:nvPr>
            <p:ph idx="1"/>
            <p:extLst>
              <p:ext uri="{D42A27DB-BD31-4B8C-83A1-F6EECF244321}">
                <p14:modId xmlns:p14="http://schemas.microsoft.com/office/powerpoint/2010/main" val="552799204"/>
              </p:ext>
            </p:extLst>
          </p:nvPr>
        </p:nvGraphicFramePr>
        <p:xfrm>
          <a:off x="394692" y="4132746"/>
          <a:ext cx="8493326" cy="1835799"/>
        </p:xfrm>
        <a:graphic>
          <a:graphicData uri="http://schemas.openxmlformats.org/drawingml/2006/table">
            <a:tbl>
              <a:tblPr firstRow="1" firstCol="1" bandRow="1">
                <a:tableStyleId>{5C22544A-7EE6-4342-B048-85BDC9FD1C3A}</a:tableStyleId>
              </a:tblPr>
              <a:tblGrid>
                <a:gridCol w="2608601">
                  <a:extLst>
                    <a:ext uri="{9D8B030D-6E8A-4147-A177-3AD203B41FA5}">
                      <a16:colId xmlns:a16="http://schemas.microsoft.com/office/drawing/2014/main" val="3431966401"/>
                    </a:ext>
                  </a:extLst>
                </a:gridCol>
                <a:gridCol w="3328687">
                  <a:extLst>
                    <a:ext uri="{9D8B030D-6E8A-4147-A177-3AD203B41FA5}">
                      <a16:colId xmlns:a16="http://schemas.microsoft.com/office/drawing/2014/main" val="3317238775"/>
                    </a:ext>
                  </a:extLst>
                </a:gridCol>
                <a:gridCol w="2556038">
                  <a:extLst>
                    <a:ext uri="{9D8B030D-6E8A-4147-A177-3AD203B41FA5}">
                      <a16:colId xmlns:a16="http://schemas.microsoft.com/office/drawing/2014/main" val="2974764888"/>
                    </a:ext>
                  </a:extLst>
                </a:gridCol>
              </a:tblGrid>
              <a:tr h="443659">
                <a:tc>
                  <a:txBody>
                    <a:bodyPr/>
                    <a:lstStyle/>
                    <a:p>
                      <a:pPr algn="ctr"/>
                      <a:r>
                        <a:rPr lang="en-US" altLang="ja-JP" sz="1800" b="1" kern="100">
                          <a:effectLst/>
                          <a:latin typeface="+mj-ea"/>
                          <a:ea typeface="+mj-ea"/>
                          <a:cs typeface="Arial" panose="020B0604020202020204" pitchFamily="34" charset="0"/>
                        </a:rPr>
                        <a:t>Accident Scenario</a:t>
                      </a:r>
                      <a:endParaRPr lang="ja-JP" sz="1800" b="1" kern="100">
                        <a:effectLst/>
                        <a:latin typeface="+mj-ea"/>
                        <a:ea typeface="+mj-ea"/>
                        <a:cs typeface="Arial" panose="020B0604020202020204" pitchFamily="34" charset="0"/>
                      </a:endParaRPr>
                    </a:p>
                  </a:txBody>
                  <a:tcPr marL="62181" marR="62181"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800" b="1" kern="100" dirty="0">
                          <a:effectLst/>
                          <a:latin typeface="+mj-ea"/>
                          <a:ea typeface="+mj-ea"/>
                          <a:cs typeface="Arial" panose="020B0604020202020204" pitchFamily="34" charset="0"/>
                        </a:rPr>
                        <a:t>Immediate Release</a:t>
                      </a:r>
                      <a:endParaRPr lang="ja-JP" sz="1800" b="1" kern="100" dirty="0">
                        <a:effectLst/>
                        <a:latin typeface="+mj-ea"/>
                        <a:ea typeface="+mj-ea"/>
                        <a:cs typeface="Arial" panose="020B0604020202020204" pitchFamily="34" charset="0"/>
                      </a:endParaRPr>
                    </a:p>
                  </a:txBody>
                  <a:tcPr marL="62181" marR="62181"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1" kern="100" dirty="0">
                          <a:solidFill>
                            <a:schemeClr val="lt1"/>
                          </a:solidFill>
                          <a:effectLst/>
                          <a:latin typeface="+mj-ea"/>
                          <a:ea typeface="+mn-ea"/>
                          <a:cs typeface="Arial" panose="020B0604020202020204" pitchFamily="34" charset="0"/>
                        </a:rPr>
                        <a:t>Delayed Release</a:t>
                      </a:r>
                      <a:endParaRPr kumimoji="1" lang="ja-JP" altLang="ja-JP" sz="1800" b="1" kern="100" dirty="0">
                        <a:solidFill>
                          <a:schemeClr val="lt1"/>
                        </a:solidFill>
                        <a:effectLst/>
                        <a:latin typeface="+mj-ea"/>
                        <a:ea typeface="+mn-ea"/>
                        <a:cs typeface="Arial" panose="020B0604020202020204" pitchFamily="34" charset="0"/>
                      </a:endParaRPr>
                    </a:p>
                  </a:txBody>
                  <a:tcPr marL="62181" marR="62181" marT="0" marB="0"/>
                </a:tc>
                <a:extLst>
                  <a:ext uri="{0D108BD9-81ED-4DB2-BD59-A6C34878D82A}">
                    <a16:rowId xmlns:a16="http://schemas.microsoft.com/office/drawing/2014/main" val="1112694846"/>
                  </a:ext>
                </a:extLst>
              </a:tr>
              <a:tr h="545382">
                <a:tc>
                  <a:txBody>
                    <a:bodyPr/>
                    <a:lstStyle/>
                    <a:p>
                      <a:pPr algn="ctr"/>
                      <a:r>
                        <a:rPr kumimoji="1" lang="en-US" altLang="ja-JP" sz="1800" dirty="0"/>
                        <a:t>Short release duration</a:t>
                      </a:r>
                    </a:p>
                  </a:txBody>
                  <a:tcPr marL="62181" marR="62181" marT="0" marB="0"/>
                </a:tc>
                <a:tc>
                  <a:txBody>
                    <a:bodyPr/>
                    <a:lstStyle/>
                    <a:p>
                      <a:pPr algn="ctr"/>
                      <a:r>
                        <a:rPr lang="en-US" altLang="ja-JP" sz="1800" kern="100" dirty="0">
                          <a:effectLst/>
                          <a:latin typeface="+mj-ea"/>
                          <a:ea typeface="+mj-ea"/>
                          <a:cs typeface="Arial" panose="020B0604020202020204" pitchFamily="34" charset="0"/>
                        </a:rPr>
                        <a:t>Category1:</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1" lang="en-US" altLang="ja-JP" sz="1800" kern="100" dirty="0">
                          <a:solidFill>
                            <a:schemeClr val="dk1"/>
                          </a:solidFill>
                          <a:effectLst/>
                          <a:latin typeface="+mj-ea"/>
                          <a:ea typeface="+mn-ea"/>
                          <a:cs typeface="Arial" panose="020B0604020202020204" pitchFamily="34" charset="0"/>
                        </a:rPr>
                        <a:t>ISLOCA (PWR)</a:t>
                      </a:r>
                    </a:p>
                  </a:txBody>
                  <a:tcPr marL="62181" marR="62181"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kern="100">
                          <a:solidFill>
                            <a:schemeClr val="dk1"/>
                          </a:solidFill>
                          <a:effectLst/>
                          <a:latin typeface="+mj-ea"/>
                          <a:ea typeface="+mn-ea"/>
                          <a:cs typeface="Arial" panose="020B0604020202020204" pitchFamily="34" charset="0"/>
                        </a:rPr>
                        <a:t>Category2:</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1" lang="en-US" altLang="ja-JP" sz="1800" kern="100">
                          <a:solidFill>
                            <a:schemeClr val="dk1"/>
                          </a:solidFill>
                          <a:effectLst/>
                          <a:latin typeface="+mj-ea"/>
                          <a:ea typeface="+mn-ea"/>
                          <a:cs typeface="Arial" panose="020B0604020202020204" pitchFamily="34" charset="0"/>
                        </a:rPr>
                        <a:t>LBLOCA+FCVS</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1" lang="en-US" altLang="ja-JP" sz="1800" kern="100">
                          <a:solidFill>
                            <a:schemeClr val="dk1"/>
                          </a:solidFill>
                          <a:effectLst/>
                          <a:latin typeface="+mj-ea"/>
                          <a:ea typeface="+mn-ea"/>
                          <a:cs typeface="Arial" panose="020B0604020202020204" pitchFamily="34" charset="0"/>
                        </a:rPr>
                        <a:t>ATWS</a:t>
                      </a:r>
                      <a:endParaRPr kumimoji="1" lang="ja-JP" altLang="ja-JP" sz="1800" kern="100">
                        <a:solidFill>
                          <a:schemeClr val="dk1"/>
                        </a:solidFill>
                        <a:effectLst/>
                        <a:latin typeface="+mj-ea"/>
                        <a:ea typeface="+mn-ea"/>
                        <a:cs typeface="Arial" panose="020B0604020202020204" pitchFamily="34" charset="0"/>
                      </a:endParaRPr>
                    </a:p>
                  </a:txBody>
                  <a:tcPr marL="62181" marR="62181" marT="0" marB="0"/>
                </a:tc>
                <a:extLst>
                  <a:ext uri="{0D108BD9-81ED-4DB2-BD59-A6C34878D82A}">
                    <a16:rowId xmlns:a16="http://schemas.microsoft.com/office/drawing/2014/main" val="1542980526"/>
                  </a:ext>
                </a:extLst>
              </a:tr>
              <a:tr h="569180">
                <a:tc>
                  <a:txBody>
                    <a:bodyPr/>
                    <a:lstStyle/>
                    <a:p>
                      <a:pPr algn="ctr"/>
                      <a:r>
                        <a:rPr kumimoji="1" lang="en-US" altLang="ja-JP" sz="1800"/>
                        <a:t>Long release duration</a:t>
                      </a:r>
                      <a:endParaRPr kumimoji="1" lang="ja-JP" altLang="en-US" sz="1800"/>
                    </a:p>
                  </a:txBody>
                  <a:tcPr/>
                </a:tc>
                <a:tc>
                  <a:txBody>
                    <a:bodyPr/>
                    <a:lstStyle/>
                    <a:p>
                      <a:pPr algn="ctr"/>
                      <a:r>
                        <a:rPr kumimoji="1" lang="en-US" altLang="ja-JP" sz="1800" kern="100">
                          <a:solidFill>
                            <a:schemeClr val="dk1"/>
                          </a:solidFill>
                          <a:effectLst/>
                          <a:latin typeface="+mj-ea"/>
                          <a:ea typeface="+mn-ea"/>
                          <a:cs typeface="Arial" panose="020B0604020202020204" pitchFamily="34" charset="0"/>
                        </a:rPr>
                        <a:t>Category3:</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1" lang="en-US" altLang="ja-JP" sz="1800" kern="100">
                          <a:solidFill>
                            <a:schemeClr val="dk1"/>
                          </a:solidFill>
                          <a:effectLst/>
                          <a:latin typeface="+mj-ea"/>
                          <a:ea typeface="+mn-ea"/>
                          <a:cs typeface="Arial" panose="020B0604020202020204" pitchFamily="34" charset="0"/>
                        </a:rPr>
                        <a:t>ISLOCA (BWR)</a:t>
                      </a:r>
                    </a:p>
                  </a:txBody>
                  <a:tcPr marL="62181" marR="62181"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kern="100" dirty="0">
                          <a:solidFill>
                            <a:schemeClr val="dk1"/>
                          </a:solidFill>
                          <a:effectLst/>
                          <a:latin typeface="+mj-ea"/>
                          <a:ea typeface="+mn-ea"/>
                          <a:cs typeface="Arial" panose="020B0604020202020204" pitchFamily="34" charset="0"/>
                        </a:rPr>
                        <a:t>Category4:</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1" lang="en-US" altLang="ja-JP" sz="1800" kern="100" dirty="0">
                          <a:solidFill>
                            <a:schemeClr val="dk1"/>
                          </a:solidFill>
                          <a:effectLst/>
                          <a:latin typeface="+mj-ea"/>
                          <a:ea typeface="+mn-ea"/>
                          <a:cs typeface="Arial" panose="020B0604020202020204" pitchFamily="34" charset="0"/>
                        </a:rPr>
                        <a:t>LBLOCA+PCV fail</a:t>
                      </a:r>
                    </a:p>
                  </a:txBody>
                  <a:tcPr marL="62181" marR="62181" marT="0" marB="0"/>
                </a:tc>
                <a:extLst>
                  <a:ext uri="{0D108BD9-81ED-4DB2-BD59-A6C34878D82A}">
                    <a16:rowId xmlns:a16="http://schemas.microsoft.com/office/drawing/2014/main" val="792318637"/>
                  </a:ext>
                </a:extLst>
              </a:tr>
            </a:tbl>
          </a:graphicData>
        </a:graphic>
      </p:graphicFrame>
      <p:graphicFrame>
        <p:nvGraphicFramePr>
          <p:cNvPr id="5" name="コンテンツ プレースホルダー 3">
            <a:extLst>
              <a:ext uri="{FF2B5EF4-FFF2-40B4-BE49-F238E27FC236}">
                <a16:creationId xmlns:a16="http://schemas.microsoft.com/office/drawing/2014/main" id="{CB6A5931-7B3C-496E-8280-F3DD1D6E45C4}"/>
              </a:ext>
            </a:extLst>
          </p:cNvPr>
          <p:cNvGraphicFramePr>
            <a:graphicFrameLocks/>
          </p:cNvGraphicFramePr>
          <p:nvPr>
            <p:extLst>
              <p:ext uri="{D42A27DB-BD31-4B8C-83A1-F6EECF244321}">
                <p14:modId xmlns:p14="http://schemas.microsoft.com/office/powerpoint/2010/main" val="3567162787"/>
              </p:ext>
            </p:extLst>
          </p:nvPr>
        </p:nvGraphicFramePr>
        <p:xfrm>
          <a:off x="394691" y="1141118"/>
          <a:ext cx="8354617" cy="2287882"/>
        </p:xfrm>
        <a:graphic>
          <a:graphicData uri="http://schemas.openxmlformats.org/drawingml/2006/table">
            <a:tbl>
              <a:tblPr firstRow="1" firstCol="1" bandRow="1">
                <a:tableStyleId>{5C22544A-7EE6-4342-B048-85BDC9FD1C3A}</a:tableStyleId>
              </a:tblPr>
              <a:tblGrid>
                <a:gridCol w="3510060">
                  <a:extLst>
                    <a:ext uri="{9D8B030D-6E8A-4147-A177-3AD203B41FA5}">
                      <a16:colId xmlns:a16="http://schemas.microsoft.com/office/drawing/2014/main" val="3431966401"/>
                    </a:ext>
                  </a:extLst>
                </a:gridCol>
                <a:gridCol w="2330263">
                  <a:extLst>
                    <a:ext uri="{9D8B030D-6E8A-4147-A177-3AD203B41FA5}">
                      <a16:colId xmlns:a16="http://schemas.microsoft.com/office/drawing/2014/main" val="3317238775"/>
                    </a:ext>
                  </a:extLst>
                </a:gridCol>
                <a:gridCol w="2514294">
                  <a:extLst>
                    <a:ext uri="{9D8B030D-6E8A-4147-A177-3AD203B41FA5}">
                      <a16:colId xmlns:a16="http://schemas.microsoft.com/office/drawing/2014/main" val="2974764888"/>
                    </a:ext>
                  </a:extLst>
                </a:gridCol>
              </a:tblGrid>
              <a:tr h="550522">
                <a:tc>
                  <a:txBody>
                    <a:bodyPr/>
                    <a:lstStyle/>
                    <a:p>
                      <a:pPr algn="ctr"/>
                      <a:r>
                        <a:rPr lang="en-US" altLang="ja-JP" sz="1800" b="1" kern="100">
                          <a:effectLst/>
                          <a:latin typeface="+mj-ea"/>
                          <a:ea typeface="+mj-ea"/>
                          <a:cs typeface="Arial" panose="020B0604020202020204" pitchFamily="34" charset="0"/>
                        </a:rPr>
                        <a:t>Accident Scenario</a:t>
                      </a:r>
                      <a:endParaRPr lang="ja-JP" sz="1800" b="1" kern="100">
                        <a:effectLst/>
                        <a:latin typeface="+mj-ea"/>
                        <a:ea typeface="+mj-ea"/>
                        <a:cs typeface="Arial" panose="020B0604020202020204" pitchFamily="34" charset="0"/>
                      </a:endParaRPr>
                    </a:p>
                  </a:txBody>
                  <a:tcPr marL="62181" marR="62181"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800" b="1" kern="100">
                          <a:effectLst/>
                          <a:latin typeface="+mj-ea"/>
                          <a:ea typeface="+mj-ea"/>
                          <a:cs typeface="Arial" panose="020B0604020202020204" pitchFamily="34" charset="0"/>
                        </a:rPr>
                        <a:t>Release start</a:t>
                      </a:r>
                      <a:endParaRPr lang="ja-JP" sz="1800" b="1" kern="100">
                        <a:effectLst/>
                        <a:latin typeface="+mj-ea"/>
                        <a:ea typeface="+mj-ea"/>
                        <a:cs typeface="Arial" panose="020B0604020202020204" pitchFamily="34" charset="0"/>
                      </a:endParaRPr>
                    </a:p>
                  </a:txBody>
                  <a:tcPr marL="62181" marR="62181" marT="0" marB="0" anchor="ctr"/>
                </a:tc>
                <a:tc>
                  <a:txBody>
                    <a:bodyPr/>
                    <a:lstStyle/>
                    <a:p>
                      <a:pPr algn="ctr"/>
                      <a:r>
                        <a:rPr lang="en-US" altLang="ja-JP" sz="1800" b="1" kern="100">
                          <a:effectLst/>
                          <a:latin typeface="+mj-ea"/>
                          <a:ea typeface="+mj-ea"/>
                          <a:cs typeface="Arial" panose="020B0604020202020204" pitchFamily="34" charset="0"/>
                        </a:rPr>
                        <a:t>Release duration</a:t>
                      </a:r>
                      <a:endParaRPr lang="ja-JP" sz="1800" b="1" kern="100">
                        <a:effectLst/>
                        <a:latin typeface="+mj-ea"/>
                        <a:ea typeface="+mj-ea"/>
                        <a:cs typeface="Arial" panose="020B0604020202020204" pitchFamily="34" charset="0"/>
                      </a:endParaRPr>
                    </a:p>
                  </a:txBody>
                  <a:tcPr marL="62181" marR="62181" marT="0" marB="0" anchor="ctr"/>
                </a:tc>
                <a:extLst>
                  <a:ext uri="{0D108BD9-81ED-4DB2-BD59-A6C34878D82A}">
                    <a16:rowId xmlns:a16="http://schemas.microsoft.com/office/drawing/2014/main" val="1112694846"/>
                  </a:ext>
                </a:extLst>
              </a:tr>
              <a:tr h="269968">
                <a:tc>
                  <a:txBody>
                    <a:bodyPr/>
                    <a:lstStyle/>
                    <a:p>
                      <a:pPr algn="ctr"/>
                      <a:r>
                        <a:rPr kumimoji="1" lang="en-US" altLang="ja-JP" sz="1800"/>
                        <a:t>ISLOCA</a:t>
                      </a:r>
                      <a:r>
                        <a:rPr kumimoji="1" lang="ja-JP" altLang="en-US" sz="1800"/>
                        <a:t>（</a:t>
                      </a:r>
                      <a:r>
                        <a:rPr kumimoji="1" lang="en-US" altLang="ja-JP" sz="1800"/>
                        <a:t>PWR)</a:t>
                      </a:r>
                    </a:p>
                  </a:txBody>
                  <a:tcPr marL="62181" marR="62181" marT="0" marB="0"/>
                </a:tc>
                <a:tc>
                  <a:txBody>
                    <a:bodyPr/>
                    <a:lstStyle/>
                    <a:p>
                      <a:pPr algn="ctr"/>
                      <a:r>
                        <a:rPr kumimoji="1" lang="en-US" altLang="ja-JP" sz="1800" b="0" i="0" u="none" strike="noStrike" kern="100" cap="none" spc="0" normalizeH="0" baseline="0" noProof="0" dirty="0">
                          <a:ln>
                            <a:noFill/>
                          </a:ln>
                          <a:solidFill>
                            <a:schemeClr val="tx2"/>
                          </a:solidFill>
                          <a:effectLst/>
                          <a:uLnTx/>
                          <a:uFillTx/>
                          <a:latin typeface="ＭＳ Ｐゴシック"/>
                          <a:ea typeface="+mn-ea"/>
                          <a:cs typeface="Arial" panose="020B0604020202020204" pitchFamily="34" charset="0"/>
                        </a:rPr>
                        <a:t>&lt; </a:t>
                      </a:r>
                      <a:r>
                        <a:rPr lang="en-US" altLang="ja-JP" sz="1800" kern="100" dirty="0">
                          <a:solidFill>
                            <a:schemeClr val="tx2"/>
                          </a:solidFill>
                          <a:effectLst/>
                          <a:latin typeface="+mj-ea"/>
                          <a:ea typeface="+mj-ea"/>
                          <a:cs typeface="Arial" panose="020B0604020202020204" pitchFamily="34" charset="0"/>
                        </a:rPr>
                        <a:t>1 h</a:t>
                      </a:r>
                      <a:endParaRPr lang="ja-JP" sz="1800" kern="100" dirty="0">
                        <a:solidFill>
                          <a:schemeClr val="tx2"/>
                        </a:solidFill>
                        <a:effectLst/>
                        <a:latin typeface="+mj-ea"/>
                        <a:ea typeface="+mj-ea"/>
                        <a:cs typeface="Arial" panose="020B0604020202020204" pitchFamily="34" charset="0"/>
                      </a:endParaRPr>
                    </a:p>
                  </a:txBody>
                  <a:tcPr marL="62181" marR="62181" marT="0" marB="0"/>
                </a:tc>
                <a:tc>
                  <a:txBody>
                    <a:bodyPr/>
                    <a:lstStyle/>
                    <a:p>
                      <a:pPr algn="ctr"/>
                      <a:r>
                        <a:rPr kumimoji="1" lang="en-US" altLang="ja-JP" sz="1800" b="0" i="0" u="none" strike="noStrike" kern="100" cap="none" spc="0" normalizeH="0" baseline="0" noProof="0" dirty="0">
                          <a:ln>
                            <a:noFill/>
                          </a:ln>
                          <a:solidFill>
                            <a:schemeClr val="tx2"/>
                          </a:solidFill>
                          <a:effectLst/>
                          <a:uLnTx/>
                          <a:uFillTx/>
                          <a:latin typeface="ＭＳ Ｐゴシック"/>
                          <a:ea typeface="+mn-ea"/>
                          <a:cs typeface="Arial" panose="020B0604020202020204" pitchFamily="34" charset="0"/>
                        </a:rPr>
                        <a:t>&lt; </a:t>
                      </a:r>
                      <a:r>
                        <a:rPr kumimoji="1" lang="en-US" altLang="ja-JP" sz="1800" kern="100" dirty="0">
                          <a:solidFill>
                            <a:schemeClr val="tx2"/>
                          </a:solidFill>
                          <a:effectLst/>
                          <a:latin typeface="+mj-ea"/>
                          <a:ea typeface="+mn-ea"/>
                          <a:cs typeface="Arial" panose="020B0604020202020204" pitchFamily="34" charset="0"/>
                        </a:rPr>
                        <a:t>1 h</a:t>
                      </a:r>
                      <a:endParaRPr kumimoji="1" lang="ja-JP" altLang="ja-JP" sz="1800" kern="100" dirty="0">
                        <a:solidFill>
                          <a:schemeClr val="tx2"/>
                        </a:solidFill>
                        <a:effectLst/>
                        <a:latin typeface="+mj-ea"/>
                        <a:ea typeface="+mn-ea"/>
                        <a:cs typeface="Arial" panose="020B0604020202020204" pitchFamily="34" charset="0"/>
                      </a:endParaRPr>
                    </a:p>
                  </a:txBody>
                  <a:tcPr marL="62181" marR="62181" marT="0" marB="0"/>
                </a:tc>
                <a:extLst>
                  <a:ext uri="{0D108BD9-81ED-4DB2-BD59-A6C34878D82A}">
                    <a16:rowId xmlns:a16="http://schemas.microsoft.com/office/drawing/2014/main" val="1542980526"/>
                  </a:ext>
                </a:extLst>
              </a:tr>
              <a:tr h="304299">
                <a:tc>
                  <a:txBody>
                    <a:bodyPr/>
                    <a:lstStyle/>
                    <a:p>
                      <a:pPr algn="ctr"/>
                      <a:r>
                        <a:rPr kumimoji="1" lang="en-US" altLang="ja-JP" sz="1800"/>
                        <a:t>ISLOCA(BWR)</a:t>
                      </a:r>
                      <a:endParaRPr kumimoji="1" lang="ja-JP" altLang="en-US" sz="1800"/>
                    </a:p>
                  </a:txBody>
                  <a:tcPr/>
                </a:tc>
                <a:tc>
                  <a:txBody>
                    <a:bodyPr/>
                    <a:lstStyle/>
                    <a:p>
                      <a:pPr algn="ctr"/>
                      <a:r>
                        <a:rPr kumimoji="1" lang="en-US" altLang="ja-JP" sz="1800" b="0" i="0" u="none" strike="noStrike" kern="100" cap="none" spc="0" normalizeH="0" baseline="0" noProof="0" dirty="0">
                          <a:ln>
                            <a:noFill/>
                          </a:ln>
                          <a:solidFill>
                            <a:schemeClr val="tx2"/>
                          </a:solidFill>
                          <a:effectLst/>
                          <a:uLnTx/>
                          <a:uFillTx/>
                          <a:latin typeface="ＭＳ Ｐゴシック"/>
                          <a:ea typeface="+mn-ea"/>
                          <a:cs typeface="Arial" panose="020B0604020202020204" pitchFamily="34" charset="0"/>
                        </a:rPr>
                        <a:t>&lt; </a:t>
                      </a:r>
                      <a:r>
                        <a:rPr kumimoji="1" lang="en-US" altLang="ja-JP" sz="1800" kern="100" dirty="0">
                          <a:solidFill>
                            <a:schemeClr val="tx2"/>
                          </a:solidFill>
                          <a:effectLst/>
                          <a:latin typeface="+mj-ea"/>
                          <a:ea typeface="+mn-ea"/>
                          <a:cs typeface="Arial" panose="020B0604020202020204" pitchFamily="34" charset="0"/>
                        </a:rPr>
                        <a:t>1 h</a:t>
                      </a:r>
                      <a:endParaRPr kumimoji="1" lang="ja-JP" altLang="ja-JP" sz="1800" kern="100" dirty="0">
                        <a:solidFill>
                          <a:schemeClr val="tx2"/>
                        </a:solidFill>
                        <a:effectLst/>
                        <a:latin typeface="+mj-ea"/>
                        <a:ea typeface="+mn-ea"/>
                        <a:cs typeface="Arial" panose="020B0604020202020204" pitchFamily="34" charset="0"/>
                      </a:endParaRPr>
                    </a:p>
                  </a:txBody>
                  <a:tcPr marL="62181" marR="62181" marT="0" marB="0"/>
                </a:tc>
                <a:tc>
                  <a:txBody>
                    <a:bodyPr/>
                    <a:lstStyle/>
                    <a:p>
                      <a:pPr algn="ctr"/>
                      <a:r>
                        <a:rPr lang="en-US" altLang="ja-JP" sz="1800" kern="100">
                          <a:solidFill>
                            <a:schemeClr val="tx2"/>
                          </a:solidFill>
                          <a:effectLst/>
                          <a:latin typeface="+mj-ea"/>
                          <a:ea typeface="+mj-ea"/>
                          <a:cs typeface="Arial" panose="020B0604020202020204" pitchFamily="34" charset="0"/>
                        </a:rPr>
                        <a:t>5 h</a:t>
                      </a:r>
                      <a:endParaRPr lang="ja-JP" sz="1800" kern="100">
                        <a:solidFill>
                          <a:schemeClr val="tx2"/>
                        </a:solidFill>
                        <a:effectLst/>
                        <a:latin typeface="+mj-ea"/>
                        <a:ea typeface="+mj-ea"/>
                        <a:cs typeface="Arial" panose="020B0604020202020204" pitchFamily="34" charset="0"/>
                      </a:endParaRPr>
                    </a:p>
                  </a:txBody>
                  <a:tcPr marL="62181" marR="62181" marT="0" marB="0"/>
                </a:tc>
                <a:extLst>
                  <a:ext uri="{0D108BD9-81ED-4DB2-BD59-A6C34878D82A}">
                    <a16:rowId xmlns:a16="http://schemas.microsoft.com/office/drawing/2014/main" val="792318637"/>
                  </a:ext>
                </a:extLst>
              </a:tr>
              <a:tr h="304299">
                <a:tc>
                  <a:txBody>
                    <a:bodyPr/>
                    <a:lstStyle/>
                    <a:p>
                      <a:pPr algn="ctr"/>
                      <a:r>
                        <a:rPr kumimoji="1" lang="en-US" altLang="ja-JP" sz="1800"/>
                        <a:t>ATWS(BWR)</a:t>
                      </a:r>
                      <a:endParaRPr kumimoji="1" lang="ja-JP" altLang="en-US" sz="1800"/>
                    </a:p>
                  </a:txBody>
                  <a:tcPr/>
                </a:tc>
                <a:tc>
                  <a:txBody>
                    <a:bodyPr/>
                    <a:lstStyle/>
                    <a:p>
                      <a:pPr algn="ctr"/>
                      <a:r>
                        <a:rPr lang="en-US" altLang="ja-JP" sz="1800" kern="100">
                          <a:solidFill>
                            <a:schemeClr val="tx2"/>
                          </a:solidFill>
                          <a:effectLst/>
                          <a:latin typeface="+mj-ea"/>
                          <a:ea typeface="+mj-ea"/>
                          <a:cs typeface="Arial" panose="020B0604020202020204" pitchFamily="34" charset="0"/>
                        </a:rPr>
                        <a:t>3.9 h</a:t>
                      </a:r>
                      <a:endParaRPr lang="ja-JP" sz="1800" kern="100">
                        <a:solidFill>
                          <a:schemeClr val="tx2"/>
                        </a:solidFill>
                        <a:effectLst/>
                        <a:latin typeface="+mj-ea"/>
                        <a:ea typeface="+mj-ea"/>
                        <a:cs typeface="Arial" panose="020B0604020202020204" pitchFamily="34" charset="0"/>
                      </a:endParaRPr>
                    </a:p>
                  </a:txBody>
                  <a:tcPr marL="62181" marR="62181" marT="0" marB="0"/>
                </a:tc>
                <a:tc>
                  <a:txBody>
                    <a:bodyPr/>
                    <a:lstStyle/>
                    <a:p>
                      <a:pPr algn="ctr"/>
                      <a:r>
                        <a:rPr lang="en-US" altLang="ja-JP" sz="1800" kern="100" dirty="0">
                          <a:solidFill>
                            <a:schemeClr val="tx2"/>
                          </a:solidFill>
                          <a:effectLst/>
                          <a:latin typeface="+mj-ea"/>
                          <a:ea typeface="+mj-ea"/>
                          <a:cs typeface="Arial" panose="020B0604020202020204" pitchFamily="34" charset="0"/>
                        </a:rPr>
                        <a:t>2 h</a:t>
                      </a:r>
                      <a:endParaRPr lang="ja-JP" sz="1800" kern="100" dirty="0">
                        <a:solidFill>
                          <a:schemeClr val="tx2"/>
                        </a:solidFill>
                        <a:effectLst/>
                        <a:latin typeface="+mj-ea"/>
                        <a:ea typeface="+mj-ea"/>
                        <a:cs typeface="Arial" panose="020B0604020202020204" pitchFamily="34" charset="0"/>
                      </a:endParaRPr>
                    </a:p>
                  </a:txBody>
                  <a:tcPr marL="62181" marR="62181" marT="0" marB="0"/>
                </a:tc>
                <a:extLst>
                  <a:ext uri="{0D108BD9-81ED-4DB2-BD59-A6C34878D82A}">
                    <a16:rowId xmlns:a16="http://schemas.microsoft.com/office/drawing/2014/main" val="795964994"/>
                  </a:ext>
                </a:extLst>
              </a:tr>
              <a:tr h="304299">
                <a:tc>
                  <a:txBody>
                    <a:bodyPr/>
                    <a:lstStyle/>
                    <a:p>
                      <a:pPr algn="ctr"/>
                      <a:r>
                        <a:rPr kumimoji="1" lang="en-US" altLang="ja-JP" sz="1800"/>
                        <a:t>LBLOCA+PCV fail(BWR)</a:t>
                      </a:r>
                      <a:endParaRPr kumimoji="1" lang="ja-JP" altLang="en-US" sz="1800"/>
                    </a:p>
                  </a:txBody>
                  <a:tcPr/>
                </a:tc>
                <a:tc>
                  <a:txBody>
                    <a:bodyPr/>
                    <a:lstStyle/>
                    <a:p>
                      <a:pPr algn="ctr"/>
                      <a:r>
                        <a:rPr lang="en-US" altLang="ja-JP" sz="1800" kern="100">
                          <a:solidFill>
                            <a:schemeClr val="tx2"/>
                          </a:solidFill>
                          <a:effectLst/>
                          <a:latin typeface="+mj-ea"/>
                          <a:ea typeface="+mj-ea"/>
                          <a:cs typeface="Arial" panose="020B0604020202020204" pitchFamily="34" charset="0"/>
                        </a:rPr>
                        <a:t>4.2 h</a:t>
                      </a:r>
                    </a:p>
                  </a:txBody>
                  <a:tcPr marL="62181" marR="62181" marT="0" marB="0"/>
                </a:tc>
                <a:tc>
                  <a:txBody>
                    <a:bodyPr/>
                    <a:lstStyle/>
                    <a:p>
                      <a:pPr algn="ctr"/>
                      <a:r>
                        <a:rPr lang="en-US" altLang="ja-JP" sz="1800" kern="100" dirty="0">
                          <a:solidFill>
                            <a:schemeClr val="tx2"/>
                          </a:solidFill>
                          <a:effectLst/>
                          <a:latin typeface="+mj-ea"/>
                          <a:ea typeface="+mj-ea"/>
                          <a:cs typeface="Arial" panose="020B0604020202020204" pitchFamily="34" charset="0"/>
                        </a:rPr>
                        <a:t>24 h</a:t>
                      </a:r>
                    </a:p>
                  </a:txBody>
                  <a:tcPr marL="62181" marR="62181" marT="0" marB="0"/>
                </a:tc>
                <a:extLst>
                  <a:ext uri="{0D108BD9-81ED-4DB2-BD59-A6C34878D82A}">
                    <a16:rowId xmlns:a16="http://schemas.microsoft.com/office/drawing/2014/main" val="3792216677"/>
                  </a:ext>
                </a:extLst>
              </a:tr>
              <a:tr h="304299">
                <a:tc>
                  <a:txBody>
                    <a:bodyPr/>
                    <a:lstStyle/>
                    <a:p>
                      <a:pPr algn="ctr"/>
                      <a:r>
                        <a:rPr kumimoji="1" lang="en-US" altLang="ja-JP" sz="1800"/>
                        <a:t>LBLOCA+FCVS(BWR)</a:t>
                      </a:r>
                      <a:endParaRPr kumimoji="1" lang="ja-JP" altLang="en-US" sz="1800"/>
                    </a:p>
                  </a:txBody>
                  <a:tcPr/>
                </a:tc>
                <a:tc>
                  <a:txBody>
                    <a:bodyPr/>
                    <a:lstStyle/>
                    <a:p>
                      <a:pPr algn="ctr"/>
                      <a:r>
                        <a:rPr lang="en-US" altLang="ja-JP" sz="1800" kern="100">
                          <a:effectLst/>
                          <a:latin typeface="+mj-ea"/>
                          <a:ea typeface="+mj-ea"/>
                          <a:cs typeface="Arial" panose="020B0604020202020204" pitchFamily="34" charset="0"/>
                        </a:rPr>
                        <a:t>3 h</a:t>
                      </a:r>
                    </a:p>
                  </a:txBody>
                  <a:tcPr marL="62181" marR="62181" marT="0" marB="0"/>
                </a:tc>
                <a:tc>
                  <a:txBody>
                    <a:bodyPr/>
                    <a:lstStyle/>
                    <a:p>
                      <a:pPr algn="ctr"/>
                      <a:r>
                        <a:rPr lang="en-US" altLang="ja-JP" sz="1800" kern="100" dirty="0">
                          <a:effectLst/>
                          <a:latin typeface="+mj-ea"/>
                          <a:ea typeface="+mj-ea"/>
                          <a:cs typeface="Arial" panose="020B0604020202020204" pitchFamily="34" charset="0"/>
                        </a:rPr>
                        <a:t>1 h</a:t>
                      </a:r>
                    </a:p>
                  </a:txBody>
                  <a:tcPr marL="62181" marR="62181" marT="0" marB="0"/>
                </a:tc>
                <a:extLst>
                  <a:ext uri="{0D108BD9-81ED-4DB2-BD59-A6C34878D82A}">
                    <a16:rowId xmlns:a16="http://schemas.microsoft.com/office/drawing/2014/main" val="797258309"/>
                  </a:ext>
                </a:extLst>
              </a:tr>
            </a:tbl>
          </a:graphicData>
        </a:graphic>
      </p:graphicFrame>
      <p:sp>
        <p:nvSpPr>
          <p:cNvPr id="3" name="矢印: 下 2">
            <a:extLst>
              <a:ext uri="{FF2B5EF4-FFF2-40B4-BE49-F238E27FC236}">
                <a16:creationId xmlns:a16="http://schemas.microsoft.com/office/drawing/2014/main" id="{B4847CCE-7D33-41EA-82E2-DDD9634454AA}"/>
              </a:ext>
            </a:extLst>
          </p:cNvPr>
          <p:cNvSpPr/>
          <p:nvPr/>
        </p:nvSpPr>
        <p:spPr bwMode="auto">
          <a:xfrm>
            <a:off x="4065104" y="3578087"/>
            <a:ext cx="1282148" cy="457200"/>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1" lang="ja-JP" altLang="en-US" sz="2400" b="0" i="0" u="none" strike="noStrike" cap="none" normalizeH="0" baseline="0">
              <a:ln>
                <a:noFill/>
              </a:ln>
              <a:solidFill>
                <a:schemeClr val="tx1"/>
              </a:solidFill>
              <a:effectLst/>
              <a:latin typeface="Times New Roman" pitchFamily="18" charset="0"/>
              <a:ea typeface="ＭＳ Ｐゴシック" pitchFamily="50" charset="-128"/>
            </a:endParaRPr>
          </a:p>
        </p:txBody>
      </p:sp>
    </p:spTree>
    <p:extLst>
      <p:ext uri="{BB962C8B-B14F-4D97-AF65-F5344CB8AC3E}">
        <p14:creationId xmlns:p14="http://schemas.microsoft.com/office/powerpoint/2010/main" val="401949773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AD1BABE-58A7-47C5-AE73-66025BA029BD}"/>
              </a:ext>
            </a:extLst>
          </p:cNvPr>
          <p:cNvSpPr>
            <a:spLocks noGrp="1"/>
          </p:cNvSpPr>
          <p:nvPr>
            <p:ph type="title"/>
          </p:nvPr>
        </p:nvSpPr>
        <p:spPr>
          <a:xfrm>
            <a:off x="533400" y="260350"/>
            <a:ext cx="8610600" cy="577850"/>
          </a:xfrm>
        </p:spPr>
        <p:txBody>
          <a:bodyPr/>
          <a:lstStyle/>
          <a:p>
            <a:r>
              <a:rPr kumimoji="1" lang="en-US" altLang="ja-JP"/>
              <a:t>MACCS result (All scenarios)  </a:t>
            </a:r>
            <a:endParaRPr kumimoji="1" lang="ja-JP" altLang="en-US"/>
          </a:p>
        </p:txBody>
      </p:sp>
      <p:sp>
        <p:nvSpPr>
          <p:cNvPr id="8" name="コンテンツ プレースホルダー 5">
            <a:extLst>
              <a:ext uri="{FF2B5EF4-FFF2-40B4-BE49-F238E27FC236}">
                <a16:creationId xmlns:a16="http://schemas.microsoft.com/office/drawing/2014/main" id="{D83096AA-B98A-4FFC-983C-D4AC5773A179}"/>
              </a:ext>
            </a:extLst>
          </p:cNvPr>
          <p:cNvSpPr>
            <a:spLocks noGrp="1"/>
          </p:cNvSpPr>
          <p:nvPr>
            <p:ph idx="1"/>
          </p:nvPr>
        </p:nvSpPr>
        <p:spPr bwMode="auto">
          <a:xfrm>
            <a:off x="301035" y="6147513"/>
            <a:ext cx="8319742" cy="418127"/>
          </a:xfrm>
          <a:prstGeom prst="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none" lIns="91440" tIns="45720" rIns="91440" bIns="45720" numCol="1" rtlCol="0" anchor="ctr"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lang="en-US" altLang="ja-JP" sz="1800" b="0" i="0">
                <a:solidFill>
                  <a:srgbClr val="374151"/>
                </a:solidFill>
                <a:effectLst/>
                <a:latin typeface="Times New Roman" panose="02020603050405020304" pitchFamily="18" charset="0"/>
                <a:cs typeface="Times New Roman" panose="02020603050405020304" pitchFamily="18" charset="0"/>
              </a:rPr>
              <a:t>The characteristics vary for each of the four categories mentioned earlier.</a:t>
            </a:r>
            <a:endParaRPr lang="en-US" altLang="ja-JP" b="0" i="0">
              <a:effectLst/>
              <a:latin typeface="Times New Roman" panose="02020603050405020304" pitchFamily="18" charset="0"/>
              <a:cs typeface="Times New Roman" panose="02020603050405020304" pitchFamily="18" charset="0"/>
            </a:endParaRPr>
          </a:p>
        </p:txBody>
      </p:sp>
      <p:sp>
        <p:nvSpPr>
          <p:cNvPr id="9" name="コンテンツ プレースホルダー 5">
            <a:extLst>
              <a:ext uri="{FF2B5EF4-FFF2-40B4-BE49-F238E27FC236}">
                <a16:creationId xmlns:a16="http://schemas.microsoft.com/office/drawing/2014/main" id="{70F2B4DA-2E0D-4257-A2A3-6FA8DE5A87AD}"/>
              </a:ext>
            </a:extLst>
          </p:cNvPr>
          <p:cNvSpPr txBox="1">
            <a:spLocks/>
          </p:cNvSpPr>
          <p:nvPr/>
        </p:nvSpPr>
        <p:spPr bwMode="auto">
          <a:xfrm>
            <a:off x="2667654" y="1147880"/>
            <a:ext cx="4105845" cy="394520"/>
          </a:xfrm>
          <a:prstGeom prst="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none" lIns="91440" tIns="45720" rIns="91440" bIns="45720" numCol="1" rtlCol="0" anchor="ctr" anchorCtr="0" compatLnSpc="1">
            <a:prstTxWarp prst="textNoShape">
              <a:avLst/>
            </a:prstTxWarp>
          </a:bodyPr>
          <a:lstStyle>
            <a:lvl1pPr marL="342900" indent="-342900" algn="l" rtl="0" eaLnBrk="0" fontAlgn="base" hangingPunct="0">
              <a:spcBef>
                <a:spcPct val="20000"/>
              </a:spcBef>
              <a:spcAft>
                <a:spcPct val="0"/>
              </a:spcAft>
              <a:buFont typeface="Wingdings" panose="05000000000000000000" pitchFamily="2" charset="2"/>
              <a:buChar char="Ø"/>
              <a:defRPr kumimoji="1" sz="2800">
                <a:solidFill>
                  <a:schemeClr val="tx1"/>
                </a:solidFill>
                <a:latin typeface="+mn-lt"/>
                <a:ea typeface="+mn-ea"/>
                <a:cs typeface="+mn-cs"/>
              </a:defRPr>
            </a:lvl1pPr>
            <a:lvl2pPr marL="742950" indent="-285750" algn="l" rtl="0" eaLnBrk="0" fontAlgn="base" hangingPunct="0">
              <a:spcBef>
                <a:spcPct val="20000"/>
              </a:spcBef>
              <a:spcAft>
                <a:spcPct val="0"/>
              </a:spcAft>
              <a:buFont typeface="Wingdings" panose="05000000000000000000" pitchFamily="2" charset="2"/>
              <a:buChar char="u"/>
              <a:defRPr kumimoji="1" sz="2400">
                <a:solidFill>
                  <a:schemeClr val="tx1"/>
                </a:solidFill>
                <a:latin typeface="+mn-lt"/>
                <a:ea typeface="+mn-ea"/>
              </a:defRPr>
            </a:lvl2pPr>
            <a:lvl3pPr marL="1143000" indent="-228600" algn="l" rtl="0" eaLnBrk="0" fontAlgn="base" hangingPunct="0">
              <a:spcBef>
                <a:spcPct val="20000"/>
              </a:spcBef>
              <a:spcAft>
                <a:spcPct val="0"/>
              </a:spcAft>
              <a:buFont typeface="Wingdings" panose="05000000000000000000" pitchFamily="2" charset="2"/>
              <a:buChar char="l"/>
              <a:defRPr kumimoji="1" sz="2000">
                <a:solidFill>
                  <a:schemeClr val="tx1"/>
                </a:solidFill>
                <a:latin typeface="+mn-lt"/>
                <a:ea typeface="+mn-ea"/>
              </a:defRPr>
            </a:lvl3pPr>
            <a:lvl4pPr marL="1600200" indent="-228600" algn="l" rtl="0" eaLnBrk="0" fontAlgn="base" hangingPunct="0">
              <a:spcBef>
                <a:spcPct val="20000"/>
              </a:spcBef>
              <a:spcAft>
                <a:spcPct val="0"/>
              </a:spcAft>
              <a:buFont typeface="Wingdings" panose="05000000000000000000" pitchFamily="2" charset="2"/>
              <a:buChar char="n"/>
              <a:defRPr kumimoji="1">
                <a:solidFill>
                  <a:schemeClr val="tx1"/>
                </a:solidFill>
                <a:latin typeface="+mn-lt"/>
                <a:ea typeface="+mn-ea"/>
              </a:defRPr>
            </a:lvl4pPr>
            <a:lvl5pPr marL="2057400" indent="-228600" algn="l" rtl="0" eaLnBrk="0" fontAlgn="base" hangingPunct="0">
              <a:spcBef>
                <a:spcPct val="20000"/>
              </a:spcBef>
              <a:spcAft>
                <a:spcPct val="0"/>
              </a:spcAft>
              <a:buChar char="»"/>
              <a:defRPr kumimoji="1" sz="1600">
                <a:solidFill>
                  <a:schemeClr val="tx1"/>
                </a:solidFill>
                <a:latin typeface="+mn-lt"/>
                <a:ea typeface="+mn-ea"/>
              </a:defRPr>
            </a:lvl5pPr>
            <a:lvl6pPr marL="2514600" indent="-228600" algn="l" rtl="0" fontAlgn="base">
              <a:spcBef>
                <a:spcPct val="20000"/>
              </a:spcBef>
              <a:spcAft>
                <a:spcPct val="0"/>
              </a:spcAft>
              <a:buChar char="»"/>
              <a:defRPr kumimoji="1" sz="1600">
                <a:solidFill>
                  <a:schemeClr val="tx1"/>
                </a:solidFill>
                <a:latin typeface="+mn-lt"/>
                <a:ea typeface="+mn-ea"/>
              </a:defRPr>
            </a:lvl6pPr>
            <a:lvl7pPr marL="2971800" indent="-228600" algn="l" rtl="0" fontAlgn="base">
              <a:spcBef>
                <a:spcPct val="20000"/>
              </a:spcBef>
              <a:spcAft>
                <a:spcPct val="0"/>
              </a:spcAft>
              <a:buChar char="»"/>
              <a:defRPr kumimoji="1" sz="1600">
                <a:solidFill>
                  <a:schemeClr val="tx1"/>
                </a:solidFill>
                <a:latin typeface="+mn-lt"/>
                <a:ea typeface="+mn-ea"/>
              </a:defRPr>
            </a:lvl7pPr>
            <a:lvl8pPr marL="3429000" indent="-228600" algn="l" rtl="0" fontAlgn="base">
              <a:spcBef>
                <a:spcPct val="20000"/>
              </a:spcBef>
              <a:spcAft>
                <a:spcPct val="0"/>
              </a:spcAft>
              <a:buChar char="»"/>
              <a:defRPr kumimoji="1" sz="1600">
                <a:solidFill>
                  <a:schemeClr val="tx1"/>
                </a:solidFill>
                <a:latin typeface="+mn-lt"/>
                <a:ea typeface="+mn-ea"/>
              </a:defRPr>
            </a:lvl8pPr>
            <a:lvl9pPr marL="3886200" indent="-228600" algn="l" rtl="0" fontAlgn="base">
              <a:spcBef>
                <a:spcPct val="20000"/>
              </a:spcBef>
              <a:spcAft>
                <a:spcPct val="0"/>
              </a:spcAft>
              <a:buChar char="»"/>
              <a:defRPr kumimoji="1" sz="1600">
                <a:solidFill>
                  <a:schemeClr val="tx1"/>
                </a:solidFill>
                <a:latin typeface="+mn-lt"/>
                <a:ea typeface="+mn-ea"/>
              </a:defRPr>
            </a:lvl9pPr>
          </a:lstStyle>
          <a:p>
            <a:pPr marL="0" indent="0">
              <a:spcBef>
                <a:spcPct val="0"/>
              </a:spcBef>
              <a:buFontTx/>
              <a:buNone/>
            </a:pPr>
            <a:r>
              <a:rPr lang="en-US" altLang="ja-JP" sz="1800" dirty="0">
                <a:solidFill>
                  <a:srgbClr val="374151"/>
                </a:solidFill>
                <a:latin typeface="Times New Roman" panose="02020603050405020304" pitchFamily="18" charset="0"/>
                <a:cs typeface="Times New Roman" panose="02020603050405020304" pitchFamily="18" charset="0"/>
              </a:rPr>
              <a:t>Various accident scenarios were </a:t>
            </a:r>
            <a:r>
              <a:rPr lang="en-US" altLang="ja-JP" sz="1800" dirty="0">
                <a:latin typeface="Times New Roman" panose="02020603050405020304" pitchFamily="18" charset="0"/>
                <a:cs typeface="Times New Roman" panose="02020603050405020304" pitchFamily="18" charset="0"/>
              </a:rPr>
              <a:t>analyzed</a:t>
            </a:r>
          </a:p>
        </p:txBody>
      </p:sp>
      <p:pic>
        <p:nvPicPr>
          <p:cNvPr id="4" name="図 3">
            <a:extLst>
              <a:ext uri="{FF2B5EF4-FFF2-40B4-BE49-F238E27FC236}">
                <a16:creationId xmlns:a16="http://schemas.microsoft.com/office/drawing/2014/main" id="{F7055ABE-5CB2-441C-92B0-4C51F2CDEE69}"/>
              </a:ext>
            </a:extLst>
          </p:cNvPr>
          <p:cNvPicPr>
            <a:picLocks noChangeAspect="1"/>
          </p:cNvPicPr>
          <p:nvPr/>
        </p:nvPicPr>
        <p:blipFill rotWithShape="1">
          <a:blip r:embed="rId2"/>
          <a:srcRect l="1454" t="2405" r="1924" b="2824"/>
          <a:stretch/>
        </p:blipFill>
        <p:spPr>
          <a:xfrm>
            <a:off x="190918" y="1627240"/>
            <a:ext cx="8319743" cy="4301287"/>
          </a:xfrm>
          <a:prstGeom prst="rect">
            <a:avLst/>
          </a:prstGeom>
        </p:spPr>
      </p:pic>
      <p:sp>
        <p:nvSpPr>
          <p:cNvPr id="30" name="テキスト ボックス 29">
            <a:extLst>
              <a:ext uri="{FF2B5EF4-FFF2-40B4-BE49-F238E27FC236}">
                <a16:creationId xmlns:a16="http://schemas.microsoft.com/office/drawing/2014/main" id="{368A74F1-CF66-49DC-994D-1EA24A6EC2A8}"/>
              </a:ext>
            </a:extLst>
          </p:cNvPr>
          <p:cNvSpPr txBox="1"/>
          <p:nvPr/>
        </p:nvSpPr>
        <p:spPr>
          <a:xfrm>
            <a:off x="1612172" y="1949418"/>
            <a:ext cx="3766788" cy="707886"/>
          </a:xfrm>
          <a:prstGeom prst="rect">
            <a:avLst/>
          </a:prstGeom>
          <a:noFill/>
        </p:spPr>
        <p:txBody>
          <a:bodyPr wrap="square" rtlCol="0">
            <a:spAutoFit/>
          </a:bodyPr>
          <a:lstStyle/>
          <a:p>
            <a:r>
              <a:rPr lang="en-US" altLang="ja-JP" sz="2000" b="0" i="0" dirty="0">
                <a:solidFill>
                  <a:srgbClr val="374151"/>
                </a:solidFill>
                <a:effectLst/>
                <a:cs typeface="Times New Roman" panose="02020603050405020304" pitchFamily="18" charset="0"/>
              </a:rPr>
              <a:t>ISLOCA(PWR) </a:t>
            </a:r>
          </a:p>
          <a:p>
            <a:r>
              <a:rPr lang="en-US" altLang="ja-JP" sz="2000" b="0" i="0" dirty="0">
                <a:solidFill>
                  <a:srgbClr val="374151"/>
                </a:solidFill>
                <a:effectLst/>
                <a:cs typeface="Times New Roman" panose="02020603050405020304" pitchFamily="18" charset="0"/>
              </a:rPr>
              <a:t>as Category 1</a:t>
            </a:r>
            <a:endParaRPr kumimoji="1" lang="ja-JP" altLang="en-US" sz="2000" dirty="0">
              <a:cs typeface="Times New Roman" panose="02020603050405020304" pitchFamily="18" charset="0"/>
            </a:endParaRPr>
          </a:p>
        </p:txBody>
      </p:sp>
      <p:sp>
        <p:nvSpPr>
          <p:cNvPr id="31" name="テキスト ボックス 30">
            <a:extLst>
              <a:ext uri="{FF2B5EF4-FFF2-40B4-BE49-F238E27FC236}">
                <a16:creationId xmlns:a16="http://schemas.microsoft.com/office/drawing/2014/main" id="{E08FB3CA-C4C8-4549-B121-33BC05B8DE57}"/>
              </a:ext>
            </a:extLst>
          </p:cNvPr>
          <p:cNvSpPr txBox="1"/>
          <p:nvPr/>
        </p:nvSpPr>
        <p:spPr>
          <a:xfrm>
            <a:off x="2393810" y="3793399"/>
            <a:ext cx="3954464" cy="707886"/>
          </a:xfrm>
          <a:prstGeom prst="rect">
            <a:avLst/>
          </a:prstGeom>
          <a:noFill/>
        </p:spPr>
        <p:txBody>
          <a:bodyPr wrap="square" rtlCol="0">
            <a:spAutoFit/>
          </a:bodyPr>
          <a:lstStyle/>
          <a:p>
            <a:r>
              <a:rPr lang="en-US" altLang="ja-JP" sz="2000"/>
              <a:t>FCVS </a:t>
            </a:r>
          </a:p>
          <a:p>
            <a:r>
              <a:rPr lang="en-US" altLang="ja-JP" sz="2000"/>
              <a:t>as Category 2</a:t>
            </a:r>
            <a:endParaRPr kumimoji="1" lang="ja-JP" altLang="en-US" sz="2000"/>
          </a:p>
        </p:txBody>
      </p:sp>
      <p:sp>
        <p:nvSpPr>
          <p:cNvPr id="34" name="テキスト ボックス 33">
            <a:extLst>
              <a:ext uri="{FF2B5EF4-FFF2-40B4-BE49-F238E27FC236}">
                <a16:creationId xmlns:a16="http://schemas.microsoft.com/office/drawing/2014/main" id="{D100999B-D3F8-49E4-9797-87BD7473B6F0}"/>
              </a:ext>
            </a:extLst>
          </p:cNvPr>
          <p:cNvSpPr txBox="1"/>
          <p:nvPr/>
        </p:nvSpPr>
        <p:spPr>
          <a:xfrm>
            <a:off x="4401533" y="3943065"/>
            <a:ext cx="3954465" cy="646331"/>
          </a:xfrm>
          <a:prstGeom prst="rect">
            <a:avLst/>
          </a:prstGeom>
          <a:noFill/>
        </p:spPr>
        <p:txBody>
          <a:bodyPr wrap="square" rtlCol="0">
            <a:spAutoFit/>
          </a:bodyPr>
          <a:lstStyle/>
          <a:p>
            <a:r>
              <a:rPr kumimoji="1" lang="en-US" altLang="ja-JP" sz="1800"/>
              <a:t>ISLOCA(BWR)</a:t>
            </a:r>
          </a:p>
          <a:p>
            <a:r>
              <a:rPr kumimoji="1" lang="en-US" altLang="ja-JP" sz="1800"/>
              <a:t>as Category 3</a:t>
            </a:r>
            <a:endParaRPr kumimoji="1" lang="ja-JP" altLang="en-US" sz="1800"/>
          </a:p>
        </p:txBody>
      </p:sp>
      <p:sp>
        <p:nvSpPr>
          <p:cNvPr id="36" name="テキスト ボックス 35">
            <a:extLst>
              <a:ext uri="{FF2B5EF4-FFF2-40B4-BE49-F238E27FC236}">
                <a16:creationId xmlns:a16="http://schemas.microsoft.com/office/drawing/2014/main" id="{8F61CB45-893E-4A10-8E4A-C903E02AB71B}"/>
              </a:ext>
            </a:extLst>
          </p:cNvPr>
          <p:cNvSpPr txBox="1"/>
          <p:nvPr/>
        </p:nvSpPr>
        <p:spPr>
          <a:xfrm>
            <a:off x="4185894" y="2868765"/>
            <a:ext cx="3954464" cy="400110"/>
          </a:xfrm>
          <a:prstGeom prst="rect">
            <a:avLst/>
          </a:prstGeom>
          <a:noFill/>
        </p:spPr>
        <p:txBody>
          <a:bodyPr wrap="square" rtlCol="0">
            <a:spAutoFit/>
          </a:bodyPr>
          <a:lstStyle/>
          <a:p>
            <a:r>
              <a:rPr kumimoji="1" lang="en-US" altLang="ja-JP" sz="2000"/>
              <a:t>ATWS </a:t>
            </a:r>
            <a:r>
              <a:rPr lang="en-US" altLang="ja-JP" sz="2000"/>
              <a:t>as Category 2</a:t>
            </a:r>
            <a:endParaRPr kumimoji="1" lang="ja-JP" altLang="en-US" sz="2000"/>
          </a:p>
        </p:txBody>
      </p:sp>
      <p:sp>
        <p:nvSpPr>
          <p:cNvPr id="38" name="テキスト ボックス 37">
            <a:extLst>
              <a:ext uri="{FF2B5EF4-FFF2-40B4-BE49-F238E27FC236}">
                <a16:creationId xmlns:a16="http://schemas.microsoft.com/office/drawing/2014/main" id="{C6E365E2-DDA7-45F1-B2BA-68935521C2D2}"/>
              </a:ext>
            </a:extLst>
          </p:cNvPr>
          <p:cNvSpPr txBox="1"/>
          <p:nvPr/>
        </p:nvSpPr>
        <p:spPr>
          <a:xfrm>
            <a:off x="6376696" y="3748235"/>
            <a:ext cx="3954465" cy="646331"/>
          </a:xfrm>
          <a:prstGeom prst="rect">
            <a:avLst/>
          </a:prstGeom>
          <a:noFill/>
        </p:spPr>
        <p:txBody>
          <a:bodyPr wrap="square" rtlCol="0">
            <a:spAutoFit/>
          </a:bodyPr>
          <a:lstStyle/>
          <a:p>
            <a:r>
              <a:rPr kumimoji="1" lang="en-US" altLang="ja-JP" sz="1800"/>
              <a:t>LBLOCA+PCV fail</a:t>
            </a:r>
          </a:p>
          <a:p>
            <a:r>
              <a:rPr kumimoji="1" lang="en-US" altLang="ja-JP" sz="1800"/>
              <a:t>as Category 4</a:t>
            </a:r>
            <a:endParaRPr kumimoji="1" lang="ja-JP" altLang="en-US" sz="1800"/>
          </a:p>
        </p:txBody>
      </p:sp>
      <p:cxnSp>
        <p:nvCxnSpPr>
          <p:cNvPr id="5" name="直線矢印コネクタ 4">
            <a:extLst>
              <a:ext uri="{FF2B5EF4-FFF2-40B4-BE49-F238E27FC236}">
                <a16:creationId xmlns:a16="http://schemas.microsoft.com/office/drawing/2014/main" id="{8B7BF3FF-CEA9-4ADE-AAE9-F32F364AAC0B}"/>
              </a:ext>
            </a:extLst>
          </p:cNvPr>
          <p:cNvCxnSpPr/>
          <p:nvPr/>
        </p:nvCxnSpPr>
        <p:spPr bwMode="auto">
          <a:xfrm flipH="1">
            <a:off x="1612172" y="2614193"/>
            <a:ext cx="334524" cy="414370"/>
          </a:xfrm>
          <a:prstGeom prst="straightConnector1">
            <a:avLst/>
          </a:prstGeom>
          <a:solidFill>
            <a:schemeClr val="accent1"/>
          </a:solidFill>
          <a:ln w="9525"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18" name="直線矢印コネクタ 17">
            <a:extLst>
              <a:ext uri="{FF2B5EF4-FFF2-40B4-BE49-F238E27FC236}">
                <a16:creationId xmlns:a16="http://schemas.microsoft.com/office/drawing/2014/main" id="{7923EFB5-ED49-461E-91DB-C25DCC56778A}"/>
              </a:ext>
            </a:extLst>
          </p:cNvPr>
          <p:cNvCxnSpPr/>
          <p:nvPr/>
        </p:nvCxnSpPr>
        <p:spPr bwMode="auto">
          <a:xfrm flipH="1">
            <a:off x="4335001" y="3143593"/>
            <a:ext cx="334524" cy="414370"/>
          </a:xfrm>
          <a:prstGeom prst="straightConnector1">
            <a:avLst/>
          </a:prstGeom>
          <a:solidFill>
            <a:schemeClr val="accent1"/>
          </a:solidFill>
          <a:ln w="9525" cap="flat" cmpd="sng" algn="ctr">
            <a:solidFill>
              <a:srgbClr val="0070C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19" name="直線矢印コネクタ 18">
            <a:extLst>
              <a:ext uri="{FF2B5EF4-FFF2-40B4-BE49-F238E27FC236}">
                <a16:creationId xmlns:a16="http://schemas.microsoft.com/office/drawing/2014/main" id="{A60B71E7-F4FC-4988-A5D1-A2F73F713E17}"/>
              </a:ext>
            </a:extLst>
          </p:cNvPr>
          <p:cNvCxnSpPr/>
          <p:nvPr/>
        </p:nvCxnSpPr>
        <p:spPr bwMode="auto">
          <a:xfrm flipH="1" flipV="1">
            <a:off x="4123495" y="3787387"/>
            <a:ext cx="331231" cy="353785"/>
          </a:xfrm>
          <a:prstGeom prst="straightConnector1">
            <a:avLst/>
          </a:prstGeom>
          <a:solidFill>
            <a:schemeClr val="accent1"/>
          </a:solidFill>
          <a:ln w="9525" cap="flat" cmpd="sng" algn="ctr">
            <a:solidFill>
              <a:srgbClr val="FFC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21" name="直線矢印コネクタ 20">
            <a:extLst>
              <a:ext uri="{FF2B5EF4-FFF2-40B4-BE49-F238E27FC236}">
                <a16:creationId xmlns:a16="http://schemas.microsoft.com/office/drawing/2014/main" id="{D24F3D0A-01D5-451F-BDE1-D1404143E2BD}"/>
              </a:ext>
            </a:extLst>
          </p:cNvPr>
          <p:cNvCxnSpPr/>
          <p:nvPr/>
        </p:nvCxnSpPr>
        <p:spPr bwMode="auto">
          <a:xfrm flipH="1">
            <a:off x="6479125" y="4298523"/>
            <a:ext cx="294374" cy="368263"/>
          </a:xfrm>
          <a:prstGeom prst="straightConnector1">
            <a:avLst/>
          </a:prstGeom>
          <a:solidFill>
            <a:schemeClr val="accent1"/>
          </a:solidFill>
          <a:ln w="9525" cap="flat" cmpd="sng" algn="ctr">
            <a:solidFill>
              <a:srgbClr val="F88008"/>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23" name="直線矢印コネクタ 22">
            <a:extLst>
              <a:ext uri="{FF2B5EF4-FFF2-40B4-BE49-F238E27FC236}">
                <a16:creationId xmlns:a16="http://schemas.microsoft.com/office/drawing/2014/main" id="{7E3B2890-EF1A-4D7A-8787-A88D7D985008}"/>
              </a:ext>
            </a:extLst>
          </p:cNvPr>
          <p:cNvCxnSpPr/>
          <p:nvPr/>
        </p:nvCxnSpPr>
        <p:spPr bwMode="auto">
          <a:xfrm flipH="1">
            <a:off x="2393810" y="4368458"/>
            <a:ext cx="294374" cy="368263"/>
          </a:xfrm>
          <a:prstGeom prst="straightConnector1">
            <a:avLst/>
          </a:prstGeom>
          <a:solidFill>
            <a:schemeClr val="accent1"/>
          </a:solidFill>
          <a:ln w="9525" cap="flat" cmpd="sng" algn="ctr">
            <a:solidFill>
              <a:schemeClr val="bg2"/>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rgbClr val="808080"/>
                  </a:outerShdw>
                </a:effectLst>
              </a14:hiddenEffects>
            </a:ext>
          </a:extLst>
        </p:spPr>
      </p:cxnSp>
    </p:spTree>
    <p:extLst>
      <p:ext uri="{BB962C8B-B14F-4D97-AF65-F5344CB8AC3E}">
        <p14:creationId xmlns:p14="http://schemas.microsoft.com/office/powerpoint/2010/main" val="88511616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09B015C-482D-4C51-AE4B-EB8A70630CE1}"/>
              </a:ext>
            </a:extLst>
          </p:cNvPr>
          <p:cNvSpPr>
            <a:spLocks noGrp="1"/>
          </p:cNvSpPr>
          <p:nvPr>
            <p:ph type="title"/>
          </p:nvPr>
        </p:nvSpPr>
        <p:spPr>
          <a:xfrm>
            <a:off x="533400" y="260350"/>
            <a:ext cx="8610600" cy="577850"/>
          </a:xfrm>
        </p:spPr>
        <p:txBody>
          <a:bodyPr/>
          <a:lstStyle/>
          <a:p>
            <a:r>
              <a:rPr kumimoji="1" lang="en-US" altLang="ja-JP" dirty="0"/>
              <a:t>Effect of release start (Category 1 vs 2)</a:t>
            </a:r>
            <a:endParaRPr kumimoji="1" lang="ja-JP" altLang="en-US" dirty="0"/>
          </a:p>
        </p:txBody>
      </p:sp>
      <p:sp>
        <p:nvSpPr>
          <p:cNvPr id="6" name="コンテンツ プレースホルダー 5">
            <a:extLst>
              <a:ext uri="{FF2B5EF4-FFF2-40B4-BE49-F238E27FC236}">
                <a16:creationId xmlns:a16="http://schemas.microsoft.com/office/drawing/2014/main" id="{366DAEA0-A8EA-4B23-B37E-BEB06C3D1B96}"/>
              </a:ext>
            </a:extLst>
          </p:cNvPr>
          <p:cNvSpPr>
            <a:spLocks noGrp="1"/>
          </p:cNvSpPr>
          <p:nvPr>
            <p:ph idx="1"/>
          </p:nvPr>
        </p:nvSpPr>
        <p:spPr bwMode="auto">
          <a:xfrm>
            <a:off x="1318062" y="5961717"/>
            <a:ext cx="5830821" cy="694816"/>
          </a:xfrm>
          <a:prstGeom prst="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none" lIns="91440" tIns="45720" rIns="91440" bIns="45720" numCol="1" rtlCol="0" anchor="ctr" anchorCtr="0" compatLnSpc="1">
            <a:prstTxWarp prst="textNoShape">
              <a:avLst/>
            </a:prstTxWarp>
          </a:bodyPr>
          <a:lstStyle/>
          <a:p>
            <a:pPr marL="0" marR="0" indent="0" defTabSz="914400" latinLnBrk="0">
              <a:lnSpc>
                <a:spcPct val="100000"/>
              </a:lnSpc>
              <a:spcBef>
                <a:spcPct val="0"/>
              </a:spcBef>
              <a:buClrTx/>
              <a:buSzTx/>
              <a:buNone/>
              <a:tabLst/>
            </a:pPr>
            <a:r>
              <a:rPr lang="en-US" altLang="ja-JP" sz="1800" dirty="0">
                <a:latin typeface="Times New Roman" panose="02020603050405020304" pitchFamily="18" charset="0"/>
                <a:cs typeface="Times New Roman" panose="02020603050405020304" pitchFamily="18" charset="0"/>
              </a:rPr>
              <a:t>ISLOCA (PWR): Temporarily SIP is effective.</a:t>
            </a:r>
            <a:r>
              <a:rPr lang="ja-JP" altLang="en-US" sz="1800" dirty="0">
                <a:latin typeface="Times New Roman" panose="02020603050405020304" pitchFamily="18" charset="0"/>
                <a:cs typeface="Times New Roman" panose="02020603050405020304" pitchFamily="18" charset="0"/>
              </a:rPr>
              <a:t>　</a:t>
            </a:r>
            <a:endParaRPr lang="en-US" altLang="ja-JP" sz="1800" dirty="0">
              <a:latin typeface="Times New Roman" panose="02020603050405020304" pitchFamily="18" charset="0"/>
              <a:cs typeface="Times New Roman" panose="02020603050405020304" pitchFamily="18" charset="0"/>
            </a:endParaRPr>
          </a:p>
          <a:p>
            <a:pPr marL="0" indent="0">
              <a:spcBef>
                <a:spcPct val="0"/>
              </a:spcBef>
              <a:buNone/>
            </a:pPr>
            <a:r>
              <a:rPr lang="en-US" altLang="ja-JP" sz="1800" dirty="0">
                <a:latin typeface="Times New Roman" panose="02020603050405020304" pitchFamily="18" charset="0"/>
                <a:cs typeface="Times New Roman" panose="02020603050405020304" pitchFamily="18" charset="0"/>
              </a:rPr>
              <a:t>ATWS,FCVS: Immediate evacuation is effective.</a:t>
            </a:r>
          </a:p>
        </p:txBody>
      </p:sp>
      <p:sp>
        <p:nvSpPr>
          <p:cNvPr id="10" name="コンテンツ プレースホルダー 5">
            <a:extLst>
              <a:ext uri="{FF2B5EF4-FFF2-40B4-BE49-F238E27FC236}">
                <a16:creationId xmlns:a16="http://schemas.microsoft.com/office/drawing/2014/main" id="{BCCB4CD0-06F2-4D90-9AE8-3EC57F166BDC}"/>
              </a:ext>
            </a:extLst>
          </p:cNvPr>
          <p:cNvSpPr txBox="1">
            <a:spLocks/>
          </p:cNvSpPr>
          <p:nvPr/>
        </p:nvSpPr>
        <p:spPr bwMode="auto">
          <a:xfrm>
            <a:off x="1318062" y="1073931"/>
            <a:ext cx="6346479" cy="523220"/>
          </a:xfrm>
          <a:prstGeom prst="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none" lIns="91440" tIns="45720" rIns="91440" bIns="45720" numCol="1" rtlCol="0" anchor="ctr" anchorCtr="0" compatLnSpc="1">
            <a:prstTxWarp prst="textNoShape">
              <a:avLst/>
            </a:prstTxWarp>
          </a:bodyPr>
          <a:lstStyle>
            <a:lvl1pPr marL="342900" indent="-342900" algn="l" rtl="0" eaLnBrk="0" fontAlgn="base" hangingPunct="0">
              <a:spcBef>
                <a:spcPct val="20000"/>
              </a:spcBef>
              <a:spcAft>
                <a:spcPct val="0"/>
              </a:spcAft>
              <a:buFont typeface="Wingdings" panose="05000000000000000000" pitchFamily="2" charset="2"/>
              <a:buChar char="Ø"/>
              <a:defRPr kumimoji="1" sz="2800">
                <a:solidFill>
                  <a:schemeClr val="tx1"/>
                </a:solidFill>
                <a:latin typeface="+mn-lt"/>
                <a:ea typeface="+mn-ea"/>
                <a:cs typeface="+mn-cs"/>
              </a:defRPr>
            </a:lvl1pPr>
            <a:lvl2pPr marL="742950" indent="-285750" algn="l" rtl="0" eaLnBrk="0" fontAlgn="base" hangingPunct="0">
              <a:spcBef>
                <a:spcPct val="20000"/>
              </a:spcBef>
              <a:spcAft>
                <a:spcPct val="0"/>
              </a:spcAft>
              <a:buFont typeface="Wingdings" panose="05000000000000000000" pitchFamily="2" charset="2"/>
              <a:buChar char="u"/>
              <a:defRPr kumimoji="1" sz="2400">
                <a:solidFill>
                  <a:schemeClr val="tx1"/>
                </a:solidFill>
                <a:latin typeface="+mn-lt"/>
                <a:ea typeface="+mn-ea"/>
              </a:defRPr>
            </a:lvl2pPr>
            <a:lvl3pPr marL="1143000" indent="-228600" algn="l" rtl="0" eaLnBrk="0" fontAlgn="base" hangingPunct="0">
              <a:spcBef>
                <a:spcPct val="20000"/>
              </a:spcBef>
              <a:spcAft>
                <a:spcPct val="0"/>
              </a:spcAft>
              <a:buFont typeface="Wingdings" panose="05000000000000000000" pitchFamily="2" charset="2"/>
              <a:buChar char="l"/>
              <a:defRPr kumimoji="1" sz="2000">
                <a:solidFill>
                  <a:schemeClr val="tx1"/>
                </a:solidFill>
                <a:latin typeface="+mn-lt"/>
                <a:ea typeface="+mn-ea"/>
              </a:defRPr>
            </a:lvl3pPr>
            <a:lvl4pPr marL="1600200" indent="-228600" algn="l" rtl="0" eaLnBrk="0" fontAlgn="base" hangingPunct="0">
              <a:spcBef>
                <a:spcPct val="20000"/>
              </a:spcBef>
              <a:spcAft>
                <a:spcPct val="0"/>
              </a:spcAft>
              <a:buFont typeface="Wingdings" panose="05000000000000000000" pitchFamily="2" charset="2"/>
              <a:buChar char="n"/>
              <a:defRPr kumimoji="1">
                <a:solidFill>
                  <a:schemeClr val="tx1"/>
                </a:solidFill>
                <a:latin typeface="+mn-lt"/>
                <a:ea typeface="+mn-ea"/>
              </a:defRPr>
            </a:lvl4pPr>
            <a:lvl5pPr marL="2057400" indent="-228600" algn="l" rtl="0" eaLnBrk="0" fontAlgn="base" hangingPunct="0">
              <a:spcBef>
                <a:spcPct val="20000"/>
              </a:spcBef>
              <a:spcAft>
                <a:spcPct val="0"/>
              </a:spcAft>
              <a:buChar char="»"/>
              <a:defRPr kumimoji="1" sz="1600">
                <a:solidFill>
                  <a:schemeClr val="tx1"/>
                </a:solidFill>
                <a:latin typeface="+mn-lt"/>
                <a:ea typeface="+mn-ea"/>
              </a:defRPr>
            </a:lvl5pPr>
            <a:lvl6pPr marL="2514600" indent="-228600" algn="l" rtl="0" fontAlgn="base">
              <a:spcBef>
                <a:spcPct val="20000"/>
              </a:spcBef>
              <a:spcAft>
                <a:spcPct val="0"/>
              </a:spcAft>
              <a:buChar char="»"/>
              <a:defRPr kumimoji="1" sz="1600">
                <a:solidFill>
                  <a:schemeClr val="tx1"/>
                </a:solidFill>
                <a:latin typeface="+mn-lt"/>
                <a:ea typeface="+mn-ea"/>
              </a:defRPr>
            </a:lvl6pPr>
            <a:lvl7pPr marL="2971800" indent="-228600" algn="l" rtl="0" fontAlgn="base">
              <a:spcBef>
                <a:spcPct val="20000"/>
              </a:spcBef>
              <a:spcAft>
                <a:spcPct val="0"/>
              </a:spcAft>
              <a:buChar char="»"/>
              <a:defRPr kumimoji="1" sz="1600">
                <a:solidFill>
                  <a:schemeClr val="tx1"/>
                </a:solidFill>
                <a:latin typeface="+mn-lt"/>
                <a:ea typeface="+mn-ea"/>
              </a:defRPr>
            </a:lvl7pPr>
            <a:lvl8pPr marL="3429000" indent="-228600" algn="l" rtl="0" fontAlgn="base">
              <a:spcBef>
                <a:spcPct val="20000"/>
              </a:spcBef>
              <a:spcAft>
                <a:spcPct val="0"/>
              </a:spcAft>
              <a:buChar char="»"/>
              <a:defRPr kumimoji="1" sz="1600">
                <a:solidFill>
                  <a:schemeClr val="tx1"/>
                </a:solidFill>
                <a:latin typeface="+mn-lt"/>
                <a:ea typeface="+mn-ea"/>
              </a:defRPr>
            </a:lvl8pPr>
            <a:lvl9pPr marL="3886200" indent="-228600" algn="l" rtl="0" fontAlgn="base">
              <a:spcBef>
                <a:spcPct val="20000"/>
              </a:spcBef>
              <a:spcAft>
                <a:spcPct val="0"/>
              </a:spcAft>
              <a:buChar char="»"/>
              <a:defRPr kumimoji="1" sz="1600">
                <a:solidFill>
                  <a:schemeClr val="tx1"/>
                </a:solidFill>
                <a:latin typeface="+mn-lt"/>
                <a:ea typeface="+mn-ea"/>
              </a:defRPr>
            </a:lvl9pPr>
          </a:lstStyle>
          <a:p>
            <a:pPr marL="0" indent="0" algn="ctr">
              <a:spcBef>
                <a:spcPct val="0"/>
              </a:spcBef>
              <a:buFontTx/>
              <a:buNone/>
            </a:pPr>
            <a:r>
              <a:rPr lang="en-US" altLang="ja-JP" sz="1800" dirty="0">
                <a:solidFill>
                  <a:srgbClr val="374151"/>
                </a:solidFill>
                <a:latin typeface="Times New Roman" panose="02020603050405020304" pitchFamily="18" charset="0"/>
                <a:cs typeface="Times New Roman" panose="02020603050405020304" pitchFamily="18" charset="0"/>
              </a:rPr>
              <a:t>Analyzing the impact of different release timings</a:t>
            </a:r>
          </a:p>
          <a:p>
            <a:pPr marL="0" indent="0" algn="ctr">
              <a:spcBef>
                <a:spcPct val="0"/>
              </a:spcBef>
              <a:buFontTx/>
              <a:buNone/>
            </a:pPr>
            <a:r>
              <a:rPr lang="en-US" altLang="ja-JP" sz="1800" dirty="0">
                <a:solidFill>
                  <a:srgbClr val="374151"/>
                </a:solidFill>
                <a:latin typeface="Times New Roman" panose="02020603050405020304" pitchFamily="18" charset="0"/>
                <a:cs typeface="Times New Roman" panose="02020603050405020304" pitchFamily="18" charset="0"/>
              </a:rPr>
              <a:t>(Focusing on scenarios with short release </a:t>
            </a:r>
            <a:r>
              <a:rPr lang="en-US" altLang="ja-JP" sz="1800" dirty="0">
                <a:latin typeface="Times New Roman" panose="02020603050405020304" pitchFamily="18" charset="0"/>
                <a:cs typeface="Times New Roman" panose="02020603050405020304" pitchFamily="18" charset="0"/>
              </a:rPr>
              <a:t>duration)</a:t>
            </a:r>
          </a:p>
        </p:txBody>
      </p:sp>
      <p:pic>
        <p:nvPicPr>
          <p:cNvPr id="14" name="図 13">
            <a:extLst>
              <a:ext uri="{FF2B5EF4-FFF2-40B4-BE49-F238E27FC236}">
                <a16:creationId xmlns:a16="http://schemas.microsoft.com/office/drawing/2014/main" id="{6C379800-A257-48E8-AD9F-F38C9680DCB7}"/>
              </a:ext>
            </a:extLst>
          </p:cNvPr>
          <p:cNvPicPr>
            <a:picLocks noChangeAspect="1"/>
          </p:cNvPicPr>
          <p:nvPr/>
        </p:nvPicPr>
        <p:blipFill rotWithShape="1">
          <a:blip r:embed="rId2"/>
          <a:srcRect l="1735" t="1633" r="744" b="1797"/>
          <a:stretch/>
        </p:blipFill>
        <p:spPr>
          <a:xfrm>
            <a:off x="669964" y="2117536"/>
            <a:ext cx="7127018" cy="3653999"/>
          </a:xfrm>
          <a:prstGeom prst="rect">
            <a:avLst/>
          </a:prstGeom>
        </p:spPr>
      </p:pic>
      <p:sp>
        <p:nvSpPr>
          <p:cNvPr id="15" name="正方形/長方形 14">
            <a:extLst>
              <a:ext uri="{FF2B5EF4-FFF2-40B4-BE49-F238E27FC236}">
                <a16:creationId xmlns:a16="http://schemas.microsoft.com/office/drawing/2014/main" id="{BA359E56-B1E3-4B41-A13C-60BF5C2D8A09}"/>
              </a:ext>
            </a:extLst>
          </p:cNvPr>
          <p:cNvSpPr/>
          <p:nvPr/>
        </p:nvSpPr>
        <p:spPr bwMode="auto">
          <a:xfrm>
            <a:off x="1519850" y="2178379"/>
            <a:ext cx="182254" cy="2707843"/>
          </a:xfrm>
          <a:prstGeom prst="rect">
            <a:avLst/>
          </a:prstGeom>
          <a:solidFill>
            <a:srgbClr val="FF0000">
              <a:alpha val="27843"/>
            </a:srgbClr>
          </a:solidFill>
          <a:ln w="9525" cap="flat" cmpd="sng" algn="ctr">
            <a:solidFill>
              <a:schemeClr val="tx1">
                <a:alpha val="40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1" lang="ja-JP" altLang="en-US" sz="2400" b="0" i="0" u="none" strike="noStrike" cap="none" normalizeH="0" baseline="0">
              <a:ln>
                <a:noFill/>
              </a:ln>
              <a:solidFill>
                <a:schemeClr val="tx1"/>
              </a:solidFill>
              <a:effectLst/>
              <a:latin typeface="Times New Roman" pitchFamily="18" charset="0"/>
              <a:ea typeface="ＭＳ Ｐゴシック" pitchFamily="50" charset="-128"/>
            </a:endParaRPr>
          </a:p>
        </p:txBody>
      </p:sp>
      <p:sp>
        <p:nvSpPr>
          <p:cNvPr id="16" name="正方形/長方形 15">
            <a:extLst>
              <a:ext uri="{FF2B5EF4-FFF2-40B4-BE49-F238E27FC236}">
                <a16:creationId xmlns:a16="http://schemas.microsoft.com/office/drawing/2014/main" id="{D6618A01-7129-46EE-9C37-71C7B7E2B327}"/>
              </a:ext>
            </a:extLst>
          </p:cNvPr>
          <p:cNvSpPr/>
          <p:nvPr/>
        </p:nvSpPr>
        <p:spPr bwMode="auto">
          <a:xfrm>
            <a:off x="2579124" y="2103718"/>
            <a:ext cx="461506" cy="2769086"/>
          </a:xfrm>
          <a:prstGeom prst="rect">
            <a:avLst/>
          </a:prstGeom>
          <a:solidFill>
            <a:srgbClr val="0070C0">
              <a:alpha val="27843"/>
            </a:srgbClr>
          </a:solidFill>
          <a:ln w="9525" cap="flat" cmpd="sng" algn="ctr">
            <a:solidFill>
              <a:schemeClr val="tx1">
                <a:alpha val="40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1" lang="ja-JP" altLang="en-US" sz="2400" b="0" i="0" u="none" strike="noStrike" cap="none" normalizeH="0" baseline="0">
              <a:ln>
                <a:noFill/>
              </a:ln>
              <a:solidFill>
                <a:schemeClr val="tx1"/>
              </a:solidFill>
              <a:effectLst/>
              <a:latin typeface="Times New Roman" pitchFamily="18" charset="0"/>
              <a:ea typeface="ＭＳ Ｐゴシック" pitchFamily="50" charset="-128"/>
            </a:endParaRPr>
          </a:p>
        </p:txBody>
      </p:sp>
      <p:sp>
        <p:nvSpPr>
          <p:cNvPr id="17" name="テキスト ボックス 16">
            <a:extLst>
              <a:ext uri="{FF2B5EF4-FFF2-40B4-BE49-F238E27FC236}">
                <a16:creationId xmlns:a16="http://schemas.microsoft.com/office/drawing/2014/main" id="{FE167633-1B4B-4433-B693-E556AB11DF1A}"/>
              </a:ext>
            </a:extLst>
          </p:cNvPr>
          <p:cNvSpPr txBox="1"/>
          <p:nvPr/>
        </p:nvSpPr>
        <p:spPr>
          <a:xfrm>
            <a:off x="504873" y="1849960"/>
            <a:ext cx="1836800" cy="307777"/>
          </a:xfrm>
          <a:prstGeom prst="rect">
            <a:avLst/>
          </a:prstGeom>
          <a:noFill/>
        </p:spPr>
        <p:txBody>
          <a:bodyPr wrap="square" rtlCol="0">
            <a:spAutoFit/>
          </a:bodyPr>
          <a:lstStyle/>
          <a:p>
            <a:r>
              <a:rPr lang="en-US" altLang="ja-JP" sz="1400" dirty="0"/>
              <a:t>ISLOCA</a:t>
            </a:r>
            <a:r>
              <a:rPr kumimoji="1" lang="en-US" altLang="ja-JP" sz="1400" dirty="0"/>
              <a:t>(PWR)</a:t>
            </a:r>
            <a:endParaRPr kumimoji="1" lang="ja-JP" altLang="en-US" sz="1400" dirty="0"/>
          </a:p>
        </p:txBody>
      </p:sp>
      <p:sp>
        <p:nvSpPr>
          <p:cNvPr id="19" name="正方形/長方形 18">
            <a:extLst>
              <a:ext uri="{FF2B5EF4-FFF2-40B4-BE49-F238E27FC236}">
                <a16:creationId xmlns:a16="http://schemas.microsoft.com/office/drawing/2014/main" id="{44D858C9-F9AC-43FC-95DC-E8C4C9FB89A8}"/>
              </a:ext>
            </a:extLst>
          </p:cNvPr>
          <p:cNvSpPr/>
          <p:nvPr/>
        </p:nvSpPr>
        <p:spPr bwMode="auto">
          <a:xfrm>
            <a:off x="2417901" y="2103718"/>
            <a:ext cx="289712" cy="2769086"/>
          </a:xfrm>
          <a:prstGeom prst="rect">
            <a:avLst/>
          </a:prstGeom>
          <a:solidFill>
            <a:schemeClr val="bg2">
              <a:alpha val="27843"/>
            </a:schemeClr>
          </a:solidFill>
          <a:ln w="9525" cap="flat" cmpd="sng" algn="ctr">
            <a:solidFill>
              <a:schemeClr val="tx1">
                <a:alpha val="40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1" lang="ja-JP" altLang="en-US" sz="2400" b="0" i="0" u="none" strike="noStrike" cap="none" normalizeH="0" baseline="0">
              <a:ln>
                <a:noFill/>
              </a:ln>
              <a:solidFill>
                <a:schemeClr val="tx1"/>
              </a:solidFill>
              <a:effectLst/>
              <a:latin typeface="Times New Roman" pitchFamily="18" charset="0"/>
              <a:ea typeface="ＭＳ Ｐゴシック" pitchFamily="50" charset="-128"/>
            </a:endParaRPr>
          </a:p>
        </p:txBody>
      </p:sp>
      <p:sp>
        <p:nvSpPr>
          <p:cNvPr id="20" name="テキスト ボックス 19">
            <a:extLst>
              <a:ext uri="{FF2B5EF4-FFF2-40B4-BE49-F238E27FC236}">
                <a16:creationId xmlns:a16="http://schemas.microsoft.com/office/drawing/2014/main" id="{7740177C-ECD8-49BB-B973-88A5E810D140}"/>
              </a:ext>
            </a:extLst>
          </p:cNvPr>
          <p:cNvSpPr txBox="1"/>
          <p:nvPr/>
        </p:nvSpPr>
        <p:spPr>
          <a:xfrm>
            <a:off x="2497896" y="1829318"/>
            <a:ext cx="1354827" cy="307777"/>
          </a:xfrm>
          <a:prstGeom prst="rect">
            <a:avLst/>
          </a:prstGeom>
          <a:noFill/>
        </p:spPr>
        <p:txBody>
          <a:bodyPr wrap="square" rtlCol="0">
            <a:spAutoFit/>
          </a:bodyPr>
          <a:lstStyle/>
          <a:p>
            <a:r>
              <a:rPr lang="en-US" altLang="ja-JP" sz="1400" dirty="0"/>
              <a:t>ATWS</a:t>
            </a:r>
            <a:endParaRPr kumimoji="1" lang="ja-JP" altLang="en-US" sz="1400" dirty="0"/>
          </a:p>
        </p:txBody>
      </p:sp>
      <p:sp>
        <p:nvSpPr>
          <p:cNvPr id="21" name="テキスト ボックス 20">
            <a:extLst>
              <a:ext uri="{FF2B5EF4-FFF2-40B4-BE49-F238E27FC236}">
                <a16:creationId xmlns:a16="http://schemas.microsoft.com/office/drawing/2014/main" id="{034A0273-4034-4177-A5D5-223D263C5747}"/>
              </a:ext>
            </a:extLst>
          </p:cNvPr>
          <p:cNvSpPr txBox="1"/>
          <p:nvPr/>
        </p:nvSpPr>
        <p:spPr>
          <a:xfrm>
            <a:off x="1912109" y="1829318"/>
            <a:ext cx="1354827" cy="307777"/>
          </a:xfrm>
          <a:prstGeom prst="rect">
            <a:avLst/>
          </a:prstGeom>
          <a:noFill/>
        </p:spPr>
        <p:txBody>
          <a:bodyPr wrap="square" rtlCol="0">
            <a:spAutoFit/>
          </a:bodyPr>
          <a:lstStyle/>
          <a:p>
            <a:r>
              <a:rPr lang="en-US" altLang="ja-JP" sz="1400" dirty="0"/>
              <a:t>FCVS</a:t>
            </a:r>
            <a:endParaRPr kumimoji="1" lang="ja-JP" altLang="en-US" sz="1400" dirty="0"/>
          </a:p>
        </p:txBody>
      </p:sp>
      <p:sp>
        <p:nvSpPr>
          <p:cNvPr id="12" name="矢印: 下 11">
            <a:extLst>
              <a:ext uri="{FF2B5EF4-FFF2-40B4-BE49-F238E27FC236}">
                <a16:creationId xmlns:a16="http://schemas.microsoft.com/office/drawing/2014/main" id="{C432FBA9-BD23-442D-8B32-9415F755E02C}"/>
              </a:ext>
            </a:extLst>
          </p:cNvPr>
          <p:cNvSpPr/>
          <p:nvPr/>
        </p:nvSpPr>
        <p:spPr bwMode="auto">
          <a:xfrm rot="18741695">
            <a:off x="1859216" y="2944249"/>
            <a:ext cx="173590" cy="502588"/>
          </a:xfrm>
          <a:prstGeom prst="downArrow">
            <a:avLst/>
          </a:prstGeom>
          <a:solidFill>
            <a:srgbClr val="FF0000"/>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1" lang="ja-JP" altLang="en-US" sz="2400" b="0" i="0" u="none" strike="noStrike" cap="none" normalizeH="0" baseline="0">
              <a:ln>
                <a:noFill/>
              </a:ln>
              <a:solidFill>
                <a:schemeClr val="tx1"/>
              </a:solidFill>
              <a:effectLst/>
              <a:latin typeface="Times New Roman" pitchFamily="18" charset="0"/>
              <a:ea typeface="ＭＳ Ｐゴシック" pitchFamily="50" charset="-128"/>
            </a:endParaRPr>
          </a:p>
        </p:txBody>
      </p:sp>
      <p:sp>
        <p:nvSpPr>
          <p:cNvPr id="13" name="矢印: 下 12">
            <a:extLst>
              <a:ext uri="{FF2B5EF4-FFF2-40B4-BE49-F238E27FC236}">
                <a16:creationId xmlns:a16="http://schemas.microsoft.com/office/drawing/2014/main" id="{59BAF11B-5F0E-41E9-A16E-D71F3D62B19B}"/>
              </a:ext>
            </a:extLst>
          </p:cNvPr>
          <p:cNvSpPr/>
          <p:nvPr/>
        </p:nvSpPr>
        <p:spPr bwMode="auto">
          <a:xfrm rot="14437299">
            <a:off x="3449256" y="2965979"/>
            <a:ext cx="117647" cy="502588"/>
          </a:xfrm>
          <a:prstGeom prst="downArrow">
            <a:avLst/>
          </a:prstGeom>
          <a:solidFill>
            <a:srgbClr val="FF0000"/>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1" lang="ja-JP" altLang="en-US" sz="2400" b="0" i="0" u="none" strike="noStrike" cap="none" normalizeH="0" baseline="0">
              <a:ln>
                <a:noFill/>
              </a:ln>
              <a:solidFill>
                <a:schemeClr val="tx1"/>
              </a:solidFill>
              <a:effectLst/>
              <a:latin typeface="Times New Roman" pitchFamily="18" charset="0"/>
              <a:ea typeface="ＭＳ Ｐゴシック" pitchFamily="50" charset="-128"/>
            </a:endParaRPr>
          </a:p>
        </p:txBody>
      </p:sp>
      <p:sp>
        <p:nvSpPr>
          <p:cNvPr id="18" name="矢印: 下 17">
            <a:extLst>
              <a:ext uri="{FF2B5EF4-FFF2-40B4-BE49-F238E27FC236}">
                <a16:creationId xmlns:a16="http://schemas.microsoft.com/office/drawing/2014/main" id="{CE6196C4-B574-4D0B-A4FB-196C9D8997CB}"/>
              </a:ext>
            </a:extLst>
          </p:cNvPr>
          <p:cNvSpPr/>
          <p:nvPr/>
        </p:nvSpPr>
        <p:spPr bwMode="auto">
          <a:xfrm rot="12604569">
            <a:off x="2149743" y="3858999"/>
            <a:ext cx="117647" cy="502588"/>
          </a:xfrm>
          <a:prstGeom prst="downArrow">
            <a:avLst/>
          </a:prstGeom>
          <a:solidFill>
            <a:srgbClr val="0070C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1" lang="ja-JP" altLang="en-US" sz="2400" b="0" i="0" u="none" strike="noStrike" cap="none" normalizeH="0" baseline="0">
              <a:ln>
                <a:noFill/>
              </a:ln>
              <a:solidFill>
                <a:schemeClr val="tx1"/>
              </a:solidFill>
              <a:effectLst/>
              <a:latin typeface="Times New Roman" pitchFamily="18" charset="0"/>
              <a:ea typeface="ＭＳ Ｐゴシック" pitchFamily="50" charset="-128"/>
            </a:endParaRPr>
          </a:p>
        </p:txBody>
      </p:sp>
      <p:sp>
        <p:nvSpPr>
          <p:cNvPr id="22" name="矢印: 下 21">
            <a:extLst>
              <a:ext uri="{FF2B5EF4-FFF2-40B4-BE49-F238E27FC236}">
                <a16:creationId xmlns:a16="http://schemas.microsoft.com/office/drawing/2014/main" id="{FFAF34BF-CF60-4AF4-8F1B-4527446156C0}"/>
              </a:ext>
            </a:extLst>
          </p:cNvPr>
          <p:cNvSpPr/>
          <p:nvPr/>
        </p:nvSpPr>
        <p:spPr bwMode="auto">
          <a:xfrm rot="17920845">
            <a:off x="3842574" y="3307012"/>
            <a:ext cx="142284" cy="502588"/>
          </a:xfrm>
          <a:prstGeom prst="downArrow">
            <a:avLst/>
          </a:prstGeom>
          <a:solidFill>
            <a:srgbClr val="0070C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1" lang="ja-JP" altLang="en-US" sz="2400" b="0" i="0" u="none" strike="noStrike" cap="none" normalizeH="0" baseline="0">
              <a:ln>
                <a:noFill/>
              </a:ln>
              <a:solidFill>
                <a:schemeClr val="tx1"/>
              </a:solidFill>
              <a:effectLst/>
              <a:latin typeface="Times New Roman" pitchFamily="18" charset="0"/>
              <a:ea typeface="ＭＳ Ｐゴシック" pitchFamily="50" charset="-128"/>
            </a:endParaRPr>
          </a:p>
        </p:txBody>
      </p:sp>
      <p:sp>
        <p:nvSpPr>
          <p:cNvPr id="3" name="テキスト ボックス 2">
            <a:extLst>
              <a:ext uri="{FF2B5EF4-FFF2-40B4-BE49-F238E27FC236}">
                <a16:creationId xmlns:a16="http://schemas.microsoft.com/office/drawing/2014/main" id="{9C0DFF77-AF61-4C6B-AC64-D5BC752C3D0F}"/>
              </a:ext>
            </a:extLst>
          </p:cNvPr>
          <p:cNvSpPr txBox="1"/>
          <p:nvPr/>
        </p:nvSpPr>
        <p:spPr>
          <a:xfrm>
            <a:off x="669034" y="1517331"/>
            <a:ext cx="3403303" cy="400110"/>
          </a:xfrm>
          <a:prstGeom prst="rect">
            <a:avLst/>
          </a:prstGeom>
          <a:noFill/>
        </p:spPr>
        <p:txBody>
          <a:bodyPr wrap="square" rtlCol="0">
            <a:spAutoFit/>
          </a:bodyPr>
          <a:lstStyle/>
          <a:p>
            <a:r>
              <a:rPr lang="en-US" altLang="ja-JP" sz="2000" dirty="0"/>
              <a:t>Major plume release</a:t>
            </a:r>
            <a:endParaRPr kumimoji="1" lang="ja-JP" altLang="en-US" sz="2000" dirty="0"/>
          </a:p>
        </p:txBody>
      </p:sp>
    </p:spTree>
    <p:extLst>
      <p:ext uri="{BB962C8B-B14F-4D97-AF65-F5344CB8AC3E}">
        <p14:creationId xmlns:p14="http://schemas.microsoft.com/office/powerpoint/2010/main" val="12534719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0ACE518-25D6-4421-99A5-98A230007154}"/>
              </a:ext>
            </a:extLst>
          </p:cNvPr>
          <p:cNvSpPr>
            <a:spLocks noGrp="1"/>
          </p:cNvSpPr>
          <p:nvPr>
            <p:ph type="title"/>
          </p:nvPr>
        </p:nvSpPr>
        <p:spPr/>
        <p:txBody>
          <a:bodyPr/>
          <a:lstStyle/>
          <a:p>
            <a:r>
              <a:rPr kumimoji="1" lang="en-US" altLang="ja-JP"/>
              <a:t>Effect of release duration (Category 1 vs 3)</a:t>
            </a:r>
            <a:endParaRPr kumimoji="1" lang="ja-JP" altLang="en-US"/>
          </a:p>
        </p:txBody>
      </p:sp>
      <p:sp>
        <p:nvSpPr>
          <p:cNvPr id="9" name="コンテンツ プレースホルダー 5">
            <a:extLst>
              <a:ext uri="{FF2B5EF4-FFF2-40B4-BE49-F238E27FC236}">
                <a16:creationId xmlns:a16="http://schemas.microsoft.com/office/drawing/2014/main" id="{9AAA0EDC-F71A-4EFE-AA15-B45FE899E425}"/>
              </a:ext>
            </a:extLst>
          </p:cNvPr>
          <p:cNvSpPr>
            <a:spLocks noGrp="1"/>
          </p:cNvSpPr>
          <p:nvPr>
            <p:ph idx="1"/>
          </p:nvPr>
        </p:nvSpPr>
        <p:spPr bwMode="auto">
          <a:xfrm>
            <a:off x="475448" y="5733888"/>
            <a:ext cx="8193104" cy="865686"/>
          </a:xfrm>
          <a:prstGeom prst="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none" lIns="91440" tIns="45720" rIns="91440" bIns="45720" numCol="1" rtlCol="0" anchor="ctr" anchorCtr="0" compatLnSpc="1">
            <a:prstTxWarp prst="textNoShape">
              <a:avLst/>
            </a:prstTxWarp>
          </a:bodyPr>
          <a:lstStyle/>
          <a:p>
            <a:pPr marL="0" indent="0">
              <a:spcBef>
                <a:spcPct val="0"/>
              </a:spcBef>
              <a:buNone/>
            </a:pPr>
            <a:r>
              <a:rPr lang="en-US" altLang="ja-JP" sz="1800" dirty="0">
                <a:latin typeface="Times New Roman" panose="02020603050405020304" pitchFamily="18" charset="0"/>
                <a:cs typeface="Times New Roman" panose="02020603050405020304" pitchFamily="18" charset="0"/>
              </a:rPr>
              <a:t>ISLOCA (PWR) : Temporarily SIP is effective</a:t>
            </a:r>
            <a:r>
              <a:rPr lang="ja-JP" altLang="en-US" sz="1800" dirty="0">
                <a:latin typeface="Times New Roman" panose="02020603050405020304" pitchFamily="18" charset="0"/>
                <a:cs typeface="Times New Roman" panose="02020603050405020304" pitchFamily="18" charset="0"/>
              </a:rPr>
              <a:t> </a:t>
            </a:r>
            <a:r>
              <a:rPr lang="en-US" altLang="ja-JP" sz="1800" dirty="0">
                <a:latin typeface="Times New Roman" panose="02020603050405020304" pitchFamily="18" charset="0"/>
                <a:cs typeface="Times New Roman" panose="02020603050405020304" pitchFamily="18" charset="0"/>
              </a:rPr>
              <a:t>in the early phase. </a:t>
            </a:r>
          </a:p>
          <a:p>
            <a:pPr marL="0" indent="0">
              <a:spcBef>
                <a:spcPct val="0"/>
              </a:spcBef>
              <a:buNone/>
            </a:pPr>
            <a:r>
              <a:rPr lang="en-US" altLang="ja-JP" sz="1800" dirty="0">
                <a:latin typeface="Times New Roman" panose="02020603050405020304" pitchFamily="18" charset="0"/>
                <a:cs typeface="Times New Roman" panose="02020603050405020304" pitchFamily="18" charset="0"/>
              </a:rPr>
              <a:t>ISLOCA (BWR) : Exposure during evacuation is observed due to continuous release.</a:t>
            </a:r>
            <a:endParaRPr lang="en-US" altLang="ja-JP" sz="1800" strike="sngStrike" dirty="0">
              <a:solidFill>
                <a:srgbClr val="FF0000"/>
              </a:solidFill>
              <a:latin typeface="Times New Roman" panose="02020603050405020304" pitchFamily="18" charset="0"/>
              <a:cs typeface="Times New Roman" panose="02020603050405020304" pitchFamily="18" charset="0"/>
            </a:endParaRPr>
          </a:p>
        </p:txBody>
      </p:sp>
      <p:pic>
        <p:nvPicPr>
          <p:cNvPr id="3" name="図 2">
            <a:extLst>
              <a:ext uri="{FF2B5EF4-FFF2-40B4-BE49-F238E27FC236}">
                <a16:creationId xmlns:a16="http://schemas.microsoft.com/office/drawing/2014/main" id="{F24AB183-AE2C-4F3C-948F-E52FB31100B8}"/>
              </a:ext>
            </a:extLst>
          </p:cNvPr>
          <p:cNvPicPr>
            <a:picLocks noChangeAspect="1"/>
          </p:cNvPicPr>
          <p:nvPr/>
        </p:nvPicPr>
        <p:blipFill rotWithShape="1">
          <a:blip r:embed="rId2"/>
          <a:srcRect l="1395" t="1861" r="1344" b="3624"/>
          <a:stretch/>
        </p:blipFill>
        <p:spPr>
          <a:xfrm>
            <a:off x="417496" y="1666331"/>
            <a:ext cx="7855976" cy="3952569"/>
          </a:xfrm>
          <a:prstGeom prst="rect">
            <a:avLst/>
          </a:prstGeom>
        </p:spPr>
      </p:pic>
      <p:sp>
        <p:nvSpPr>
          <p:cNvPr id="13" name="テキスト ボックス 12">
            <a:extLst>
              <a:ext uri="{FF2B5EF4-FFF2-40B4-BE49-F238E27FC236}">
                <a16:creationId xmlns:a16="http://schemas.microsoft.com/office/drawing/2014/main" id="{72BEB6E1-7A98-4AB5-B29B-840C9105D769}"/>
              </a:ext>
            </a:extLst>
          </p:cNvPr>
          <p:cNvSpPr txBox="1"/>
          <p:nvPr/>
        </p:nvSpPr>
        <p:spPr>
          <a:xfrm>
            <a:off x="3852156" y="2405351"/>
            <a:ext cx="1354827" cy="307777"/>
          </a:xfrm>
          <a:prstGeom prst="rect">
            <a:avLst/>
          </a:prstGeom>
          <a:noFill/>
        </p:spPr>
        <p:txBody>
          <a:bodyPr wrap="square" rtlCol="0">
            <a:spAutoFit/>
          </a:bodyPr>
          <a:lstStyle/>
          <a:p>
            <a:r>
              <a:rPr lang="en-US" altLang="ja-JP" sz="1400" dirty="0"/>
              <a:t>ISLOCA(PWR)</a:t>
            </a:r>
            <a:endParaRPr kumimoji="1" lang="ja-JP" altLang="en-US" sz="1400" dirty="0"/>
          </a:p>
        </p:txBody>
      </p:sp>
      <p:sp>
        <p:nvSpPr>
          <p:cNvPr id="14" name="正方形/長方形 13">
            <a:extLst>
              <a:ext uri="{FF2B5EF4-FFF2-40B4-BE49-F238E27FC236}">
                <a16:creationId xmlns:a16="http://schemas.microsoft.com/office/drawing/2014/main" id="{8300450E-EBFA-414A-A6F6-03110C7C49DE}"/>
              </a:ext>
            </a:extLst>
          </p:cNvPr>
          <p:cNvSpPr/>
          <p:nvPr/>
        </p:nvSpPr>
        <p:spPr bwMode="auto">
          <a:xfrm>
            <a:off x="1497145" y="1853200"/>
            <a:ext cx="1351599" cy="2709416"/>
          </a:xfrm>
          <a:prstGeom prst="rect">
            <a:avLst/>
          </a:prstGeom>
          <a:solidFill>
            <a:srgbClr val="FFFF00">
              <a:alpha val="7059"/>
            </a:srgbClr>
          </a:solidFill>
          <a:ln w="9525" cap="flat" cmpd="sng" algn="ctr">
            <a:solidFill>
              <a:schemeClr val="tx1">
                <a:alpha val="40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1" lang="ja-JP" altLang="en-US" sz="1000" b="0" i="0" u="none" strike="noStrike" cap="none" normalizeH="0" baseline="0">
              <a:ln>
                <a:noFill/>
              </a:ln>
              <a:solidFill>
                <a:schemeClr val="tx1"/>
              </a:solidFill>
              <a:effectLst/>
              <a:latin typeface="Times New Roman" pitchFamily="18" charset="0"/>
              <a:ea typeface="ＭＳ Ｐゴシック" pitchFamily="50" charset="-128"/>
            </a:endParaRPr>
          </a:p>
        </p:txBody>
      </p:sp>
      <p:sp>
        <p:nvSpPr>
          <p:cNvPr id="16" name="テキスト ボックス 15">
            <a:extLst>
              <a:ext uri="{FF2B5EF4-FFF2-40B4-BE49-F238E27FC236}">
                <a16:creationId xmlns:a16="http://schemas.microsoft.com/office/drawing/2014/main" id="{94E14F58-6BE3-4753-BFEF-D2C3B34379CA}"/>
              </a:ext>
            </a:extLst>
          </p:cNvPr>
          <p:cNvSpPr txBox="1"/>
          <p:nvPr/>
        </p:nvSpPr>
        <p:spPr>
          <a:xfrm>
            <a:off x="3668070" y="3692649"/>
            <a:ext cx="1354827" cy="307777"/>
          </a:xfrm>
          <a:prstGeom prst="rect">
            <a:avLst/>
          </a:prstGeom>
          <a:noFill/>
        </p:spPr>
        <p:txBody>
          <a:bodyPr wrap="square" rtlCol="0">
            <a:spAutoFit/>
          </a:bodyPr>
          <a:lstStyle/>
          <a:p>
            <a:r>
              <a:rPr lang="en-US" altLang="ja-JP" sz="1400"/>
              <a:t>ISLOCA(BWR)</a:t>
            </a:r>
            <a:endParaRPr kumimoji="1" lang="ja-JP" altLang="en-US" sz="1400"/>
          </a:p>
        </p:txBody>
      </p:sp>
      <p:sp>
        <p:nvSpPr>
          <p:cNvPr id="10" name="矢印: 下 9">
            <a:extLst>
              <a:ext uri="{FF2B5EF4-FFF2-40B4-BE49-F238E27FC236}">
                <a16:creationId xmlns:a16="http://schemas.microsoft.com/office/drawing/2014/main" id="{CFA3155F-6275-4623-BE32-37A210491937}"/>
              </a:ext>
            </a:extLst>
          </p:cNvPr>
          <p:cNvSpPr/>
          <p:nvPr/>
        </p:nvSpPr>
        <p:spPr bwMode="auto">
          <a:xfrm rot="18741695">
            <a:off x="1682294" y="2559487"/>
            <a:ext cx="173590" cy="502588"/>
          </a:xfrm>
          <a:prstGeom prst="downArrow">
            <a:avLst/>
          </a:prstGeom>
          <a:solidFill>
            <a:srgbClr val="FF0000"/>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1" lang="ja-JP" altLang="en-US" sz="2400" b="0" i="0" u="none" strike="noStrike" cap="none" normalizeH="0" baseline="0">
              <a:ln>
                <a:noFill/>
              </a:ln>
              <a:solidFill>
                <a:schemeClr val="tx1"/>
              </a:solidFill>
              <a:effectLst/>
              <a:latin typeface="Times New Roman" pitchFamily="18" charset="0"/>
              <a:ea typeface="ＭＳ Ｐゴシック" pitchFamily="50" charset="-128"/>
            </a:endParaRPr>
          </a:p>
        </p:txBody>
      </p:sp>
      <p:sp>
        <p:nvSpPr>
          <p:cNvPr id="11" name="正方形/長方形 10">
            <a:extLst>
              <a:ext uri="{FF2B5EF4-FFF2-40B4-BE49-F238E27FC236}">
                <a16:creationId xmlns:a16="http://schemas.microsoft.com/office/drawing/2014/main" id="{EFB8F7FF-9EDE-4F29-A005-58955219704F}"/>
              </a:ext>
            </a:extLst>
          </p:cNvPr>
          <p:cNvSpPr/>
          <p:nvPr/>
        </p:nvSpPr>
        <p:spPr bwMode="auto">
          <a:xfrm>
            <a:off x="1409336" y="1932123"/>
            <a:ext cx="217988" cy="2707843"/>
          </a:xfrm>
          <a:prstGeom prst="rect">
            <a:avLst/>
          </a:prstGeom>
          <a:solidFill>
            <a:srgbClr val="FF0000">
              <a:alpha val="27843"/>
            </a:srgbClr>
          </a:solidFill>
          <a:ln w="9525" cap="flat" cmpd="sng" algn="ctr">
            <a:solidFill>
              <a:schemeClr val="tx1">
                <a:alpha val="40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1" lang="ja-JP" altLang="en-US" sz="2400" b="0" i="0" u="none" strike="noStrike" cap="none" normalizeH="0" baseline="0">
              <a:ln>
                <a:noFill/>
              </a:ln>
              <a:solidFill>
                <a:schemeClr val="tx1"/>
              </a:solidFill>
              <a:effectLst/>
              <a:latin typeface="Times New Roman" pitchFamily="18" charset="0"/>
              <a:ea typeface="ＭＳ Ｐゴシック" pitchFamily="50" charset="-128"/>
            </a:endParaRPr>
          </a:p>
        </p:txBody>
      </p:sp>
      <p:sp>
        <p:nvSpPr>
          <p:cNvPr id="15" name="矢印: 下 14">
            <a:extLst>
              <a:ext uri="{FF2B5EF4-FFF2-40B4-BE49-F238E27FC236}">
                <a16:creationId xmlns:a16="http://schemas.microsoft.com/office/drawing/2014/main" id="{595BEFF3-4174-4E18-A2E9-648520AB1FB9}"/>
              </a:ext>
            </a:extLst>
          </p:cNvPr>
          <p:cNvSpPr/>
          <p:nvPr/>
        </p:nvSpPr>
        <p:spPr bwMode="auto">
          <a:xfrm rot="14053515">
            <a:off x="3219732" y="2713185"/>
            <a:ext cx="173590" cy="502588"/>
          </a:xfrm>
          <a:prstGeom prst="downArrow">
            <a:avLst/>
          </a:prstGeom>
          <a:solidFill>
            <a:srgbClr val="FF0000"/>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1" lang="ja-JP" altLang="en-US" sz="2400" b="0" i="0" u="none" strike="noStrike" cap="none" normalizeH="0" baseline="0">
              <a:ln>
                <a:noFill/>
              </a:ln>
              <a:solidFill>
                <a:schemeClr val="tx1"/>
              </a:solidFill>
              <a:effectLst/>
              <a:latin typeface="Times New Roman" pitchFamily="18" charset="0"/>
              <a:ea typeface="ＭＳ Ｐゴシック" pitchFamily="50" charset="-128"/>
            </a:endParaRPr>
          </a:p>
        </p:txBody>
      </p:sp>
      <p:sp>
        <p:nvSpPr>
          <p:cNvPr id="17" name="矢印: 下 16">
            <a:extLst>
              <a:ext uri="{FF2B5EF4-FFF2-40B4-BE49-F238E27FC236}">
                <a16:creationId xmlns:a16="http://schemas.microsoft.com/office/drawing/2014/main" id="{C93D33D7-47E7-4345-92E2-2FA219FEA8E2}"/>
              </a:ext>
            </a:extLst>
          </p:cNvPr>
          <p:cNvSpPr/>
          <p:nvPr/>
        </p:nvSpPr>
        <p:spPr bwMode="auto">
          <a:xfrm rot="14088212">
            <a:off x="1795909" y="3579429"/>
            <a:ext cx="173590" cy="502588"/>
          </a:xfrm>
          <a:prstGeom prst="downArrow">
            <a:avLst/>
          </a:prstGeom>
          <a:solidFill>
            <a:srgbClr val="FFFF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1" lang="ja-JP" altLang="en-US" sz="2400" b="0" i="0" u="none" strike="noStrike" cap="none" normalizeH="0" baseline="0">
              <a:ln>
                <a:noFill/>
              </a:ln>
              <a:solidFill>
                <a:schemeClr val="tx1"/>
              </a:solidFill>
              <a:effectLst/>
              <a:latin typeface="Times New Roman" pitchFamily="18" charset="0"/>
              <a:ea typeface="ＭＳ Ｐゴシック" pitchFamily="50" charset="-128"/>
            </a:endParaRPr>
          </a:p>
        </p:txBody>
      </p:sp>
      <p:sp>
        <p:nvSpPr>
          <p:cNvPr id="18" name="矢印: 下 17">
            <a:extLst>
              <a:ext uri="{FF2B5EF4-FFF2-40B4-BE49-F238E27FC236}">
                <a16:creationId xmlns:a16="http://schemas.microsoft.com/office/drawing/2014/main" id="{29F7FE86-D0A9-40FC-9907-EBA5FBE93701}"/>
              </a:ext>
            </a:extLst>
          </p:cNvPr>
          <p:cNvSpPr/>
          <p:nvPr/>
        </p:nvSpPr>
        <p:spPr bwMode="auto">
          <a:xfrm rot="17227901">
            <a:off x="3027662" y="3520627"/>
            <a:ext cx="173590" cy="502588"/>
          </a:xfrm>
          <a:prstGeom prst="downArrow">
            <a:avLst/>
          </a:prstGeom>
          <a:solidFill>
            <a:srgbClr val="FFFF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1" lang="ja-JP" altLang="en-US" sz="2400" b="0" i="0" u="none" strike="noStrike" cap="none" normalizeH="0" baseline="0">
              <a:ln>
                <a:noFill/>
              </a:ln>
              <a:solidFill>
                <a:schemeClr val="tx1"/>
              </a:solidFill>
              <a:effectLst/>
              <a:latin typeface="Times New Roman" pitchFamily="18" charset="0"/>
              <a:ea typeface="ＭＳ Ｐゴシック" pitchFamily="50" charset="-128"/>
            </a:endParaRPr>
          </a:p>
        </p:txBody>
      </p:sp>
      <p:sp>
        <p:nvSpPr>
          <p:cNvPr id="19" name="コンテンツ プレースホルダー 5">
            <a:extLst>
              <a:ext uri="{FF2B5EF4-FFF2-40B4-BE49-F238E27FC236}">
                <a16:creationId xmlns:a16="http://schemas.microsoft.com/office/drawing/2014/main" id="{8F918F5F-9958-42E3-951D-50212BE90AEF}"/>
              </a:ext>
            </a:extLst>
          </p:cNvPr>
          <p:cNvSpPr txBox="1">
            <a:spLocks/>
          </p:cNvSpPr>
          <p:nvPr/>
        </p:nvSpPr>
        <p:spPr bwMode="auto">
          <a:xfrm>
            <a:off x="732267" y="996344"/>
            <a:ext cx="7878333" cy="523220"/>
          </a:xfrm>
          <a:prstGeom prst="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none" lIns="91440" tIns="45720" rIns="91440" bIns="45720" numCol="1" rtlCol="0" anchor="ctr" anchorCtr="0" compatLnSpc="1">
            <a:prstTxWarp prst="textNoShape">
              <a:avLst/>
            </a:prstTxWarp>
          </a:bodyPr>
          <a:lstStyle>
            <a:lvl1pPr marL="342900" indent="-342900" algn="l" rtl="0" eaLnBrk="0" fontAlgn="base" hangingPunct="0">
              <a:spcBef>
                <a:spcPct val="20000"/>
              </a:spcBef>
              <a:spcAft>
                <a:spcPct val="0"/>
              </a:spcAft>
              <a:buFont typeface="Wingdings" panose="05000000000000000000" pitchFamily="2" charset="2"/>
              <a:buChar char="Ø"/>
              <a:defRPr kumimoji="1" sz="2800">
                <a:solidFill>
                  <a:schemeClr val="tx1"/>
                </a:solidFill>
                <a:latin typeface="+mn-lt"/>
                <a:ea typeface="+mn-ea"/>
                <a:cs typeface="+mn-cs"/>
              </a:defRPr>
            </a:lvl1pPr>
            <a:lvl2pPr marL="742950" indent="-285750" algn="l" rtl="0" eaLnBrk="0" fontAlgn="base" hangingPunct="0">
              <a:spcBef>
                <a:spcPct val="20000"/>
              </a:spcBef>
              <a:spcAft>
                <a:spcPct val="0"/>
              </a:spcAft>
              <a:buFont typeface="Wingdings" panose="05000000000000000000" pitchFamily="2" charset="2"/>
              <a:buChar char="u"/>
              <a:defRPr kumimoji="1" sz="2400">
                <a:solidFill>
                  <a:schemeClr val="tx1"/>
                </a:solidFill>
                <a:latin typeface="+mn-lt"/>
                <a:ea typeface="+mn-ea"/>
              </a:defRPr>
            </a:lvl2pPr>
            <a:lvl3pPr marL="1143000" indent="-228600" algn="l" rtl="0" eaLnBrk="0" fontAlgn="base" hangingPunct="0">
              <a:spcBef>
                <a:spcPct val="20000"/>
              </a:spcBef>
              <a:spcAft>
                <a:spcPct val="0"/>
              </a:spcAft>
              <a:buFont typeface="Wingdings" panose="05000000000000000000" pitchFamily="2" charset="2"/>
              <a:buChar char="l"/>
              <a:defRPr kumimoji="1" sz="2000">
                <a:solidFill>
                  <a:schemeClr val="tx1"/>
                </a:solidFill>
                <a:latin typeface="+mn-lt"/>
                <a:ea typeface="+mn-ea"/>
              </a:defRPr>
            </a:lvl3pPr>
            <a:lvl4pPr marL="1600200" indent="-228600" algn="l" rtl="0" eaLnBrk="0" fontAlgn="base" hangingPunct="0">
              <a:spcBef>
                <a:spcPct val="20000"/>
              </a:spcBef>
              <a:spcAft>
                <a:spcPct val="0"/>
              </a:spcAft>
              <a:buFont typeface="Wingdings" panose="05000000000000000000" pitchFamily="2" charset="2"/>
              <a:buChar char="n"/>
              <a:defRPr kumimoji="1">
                <a:solidFill>
                  <a:schemeClr val="tx1"/>
                </a:solidFill>
                <a:latin typeface="+mn-lt"/>
                <a:ea typeface="+mn-ea"/>
              </a:defRPr>
            </a:lvl4pPr>
            <a:lvl5pPr marL="2057400" indent="-228600" algn="l" rtl="0" eaLnBrk="0" fontAlgn="base" hangingPunct="0">
              <a:spcBef>
                <a:spcPct val="20000"/>
              </a:spcBef>
              <a:spcAft>
                <a:spcPct val="0"/>
              </a:spcAft>
              <a:buChar char="»"/>
              <a:defRPr kumimoji="1" sz="1600">
                <a:solidFill>
                  <a:schemeClr val="tx1"/>
                </a:solidFill>
                <a:latin typeface="+mn-lt"/>
                <a:ea typeface="+mn-ea"/>
              </a:defRPr>
            </a:lvl5pPr>
            <a:lvl6pPr marL="2514600" indent="-228600" algn="l" rtl="0" fontAlgn="base">
              <a:spcBef>
                <a:spcPct val="20000"/>
              </a:spcBef>
              <a:spcAft>
                <a:spcPct val="0"/>
              </a:spcAft>
              <a:buChar char="»"/>
              <a:defRPr kumimoji="1" sz="1600">
                <a:solidFill>
                  <a:schemeClr val="tx1"/>
                </a:solidFill>
                <a:latin typeface="+mn-lt"/>
                <a:ea typeface="+mn-ea"/>
              </a:defRPr>
            </a:lvl6pPr>
            <a:lvl7pPr marL="2971800" indent="-228600" algn="l" rtl="0" fontAlgn="base">
              <a:spcBef>
                <a:spcPct val="20000"/>
              </a:spcBef>
              <a:spcAft>
                <a:spcPct val="0"/>
              </a:spcAft>
              <a:buChar char="»"/>
              <a:defRPr kumimoji="1" sz="1600">
                <a:solidFill>
                  <a:schemeClr val="tx1"/>
                </a:solidFill>
                <a:latin typeface="+mn-lt"/>
                <a:ea typeface="+mn-ea"/>
              </a:defRPr>
            </a:lvl7pPr>
            <a:lvl8pPr marL="3429000" indent="-228600" algn="l" rtl="0" fontAlgn="base">
              <a:spcBef>
                <a:spcPct val="20000"/>
              </a:spcBef>
              <a:spcAft>
                <a:spcPct val="0"/>
              </a:spcAft>
              <a:buChar char="»"/>
              <a:defRPr kumimoji="1" sz="1600">
                <a:solidFill>
                  <a:schemeClr val="tx1"/>
                </a:solidFill>
                <a:latin typeface="+mn-lt"/>
                <a:ea typeface="+mn-ea"/>
              </a:defRPr>
            </a:lvl8pPr>
            <a:lvl9pPr marL="3886200" indent="-228600" algn="l" rtl="0" fontAlgn="base">
              <a:spcBef>
                <a:spcPct val="20000"/>
              </a:spcBef>
              <a:spcAft>
                <a:spcPct val="0"/>
              </a:spcAft>
              <a:buChar char="»"/>
              <a:defRPr kumimoji="1" sz="1600">
                <a:solidFill>
                  <a:schemeClr val="tx1"/>
                </a:solidFill>
                <a:latin typeface="+mn-lt"/>
                <a:ea typeface="+mn-ea"/>
              </a:defRPr>
            </a:lvl9pPr>
          </a:lstStyle>
          <a:p>
            <a:pPr marL="0" indent="0" algn="ctr">
              <a:spcBef>
                <a:spcPct val="0"/>
              </a:spcBef>
              <a:buFontTx/>
              <a:buNone/>
            </a:pPr>
            <a:r>
              <a:rPr lang="en-US" altLang="ja-JP" sz="1800" dirty="0">
                <a:latin typeface="Times New Roman" panose="02020603050405020304" pitchFamily="18" charset="0"/>
                <a:cs typeface="Times New Roman" panose="02020603050405020304" pitchFamily="18" charset="0"/>
              </a:rPr>
              <a:t>Analyzing the impact of different release</a:t>
            </a:r>
            <a:r>
              <a:rPr lang="ja-JP" altLang="en-US" sz="1800" dirty="0">
                <a:latin typeface="Times New Roman" panose="02020603050405020304" pitchFamily="18" charset="0"/>
                <a:cs typeface="Times New Roman" panose="02020603050405020304" pitchFamily="18" charset="0"/>
              </a:rPr>
              <a:t> </a:t>
            </a:r>
            <a:r>
              <a:rPr lang="en-US" altLang="ja-JP" sz="1800" dirty="0">
                <a:latin typeface="Times New Roman" panose="02020603050405020304" pitchFamily="18" charset="0"/>
                <a:cs typeface="Times New Roman" panose="02020603050405020304" pitchFamily="18" charset="0"/>
              </a:rPr>
              <a:t>durations for immediate release </a:t>
            </a:r>
          </a:p>
          <a:p>
            <a:pPr marL="0" indent="0" algn="ctr">
              <a:spcBef>
                <a:spcPct val="0"/>
              </a:spcBef>
              <a:buFontTx/>
              <a:buNone/>
            </a:pPr>
            <a:r>
              <a:rPr lang="en-US" altLang="ja-JP" sz="1800" dirty="0">
                <a:latin typeface="Times New Roman" panose="02020603050405020304" pitchFamily="18" charset="0"/>
                <a:cs typeface="Times New Roman" panose="02020603050405020304" pitchFamily="18" charset="0"/>
              </a:rPr>
              <a:t>(Focusing on scenarios with early release start)</a:t>
            </a:r>
          </a:p>
        </p:txBody>
      </p:sp>
      <p:sp>
        <p:nvSpPr>
          <p:cNvPr id="20" name="テキスト ボックス 19">
            <a:extLst>
              <a:ext uri="{FF2B5EF4-FFF2-40B4-BE49-F238E27FC236}">
                <a16:creationId xmlns:a16="http://schemas.microsoft.com/office/drawing/2014/main" id="{8F8967EB-345D-4F54-8063-271213A66056}"/>
              </a:ext>
            </a:extLst>
          </p:cNvPr>
          <p:cNvSpPr txBox="1"/>
          <p:nvPr/>
        </p:nvSpPr>
        <p:spPr>
          <a:xfrm>
            <a:off x="446545" y="1634552"/>
            <a:ext cx="1836800" cy="307777"/>
          </a:xfrm>
          <a:prstGeom prst="rect">
            <a:avLst/>
          </a:prstGeom>
          <a:noFill/>
        </p:spPr>
        <p:txBody>
          <a:bodyPr wrap="square" rtlCol="0">
            <a:spAutoFit/>
          </a:bodyPr>
          <a:lstStyle/>
          <a:p>
            <a:r>
              <a:rPr lang="en-US" altLang="ja-JP" sz="1400" dirty="0"/>
              <a:t>ISLOCA</a:t>
            </a:r>
            <a:r>
              <a:rPr kumimoji="1" lang="en-US" altLang="ja-JP" sz="1400" dirty="0"/>
              <a:t>(PWR)</a:t>
            </a:r>
            <a:endParaRPr kumimoji="1" lang="ja-JP" altLang="en-US" sz="1400" dirty="0"/>
          </a:p>
        </p:txBody>
      </p:sp>
      <p:sp>
        <p:nvSpPr>
          <p:cNvPr id="21" name="テキスト ボックス 20">
            <a:extLst>
              <a:ext uri="{FF2B5EF4-FFF2-40B4-BE49-F238E27FC236}">
                <a16:creationId xmlns:a16="http://schemas.microsoft.com/office/drawing/2014/main" id="{4D953834-7FCE-42B1-9B23-4E98ABCB4C13}"/>
              </a:ext>
            </a:extLst>
          </p:cNvPr>
          <p:cNvSpPr txBox="1"/>
          <p:nvPr/>
        </p:nvSpPr>
        <p:spPr>
          <a:xfrm>
            <a:off x="1763045" y="1645193"/>
            <a:ext cx="1836800" cy="307777"/>
          </a:xfrm>
          <a:prstGeom prst="rect">
            <a:avLst/>
          </a:prstGeom>
          <a:noFill/>
        </p:spPr>
        <p:txBody>
          <a:bodyPr wrap="square" rtlCol="0">
            <a:spAutoFit/>
          </a:bodyPr>
          <a:lstStyle/>
          <a:p>
            <a:r>
              <a:rPr lang="en-US" altLang="ja-JP" sz="1400" dirty="0"/>
              <a:t>ISLOCA</a:t>
            </a:r>
            <a:r>
              <a:rPr kumimoji="1" lang="en-US" altLang="ja-JP" sz="1400" dirty="0"/>
              <a:t>(BWR)</a:t>
            </a:r>
            <a:endParaRPr kumimoji="1" lang="ja-JP" altLang="en-US" sz="1400" dirty="0"/>
          </a:p>
        </p:txBody>
      </p:sp>
    </p:spTree>
    <p:extLst>
      <p:ext uri="{BB962C8B-B14F-4D97-AF65-F5344CB8AC3E}">
        <p14:creationId xmlns:p14="http://schemas.microsoft.com/office/powerpoint/2010/main" val="41535442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D785BA40-40DA-4DE3-8784-549A1AD397B3}"/>
              </a:ext>
            </a:extLst>
          </p:cNvPr>
          <p:cNvSpPr>
            <a:spLocks noGrp="1"/>
          </p:cNvSpPr>
          <p:nvPr>
            <p:ph type="sldNum" sz="quarter" idx="12"/>
          </p:nvPr>
        </p:nvSpPr>
        <p:spPr/>
        <p:txBody>
          <a:bodyPr/>
          <a:lstStyle/>
          <a:p>
            <a:fld id="{D2D8002D-B5B0-4BAC-B1F6-782DDCCE6D9C}" type="slidenum">
              <a:rPr lang="ja-JP" altLang="en-US" smtClean="0">
                <a:solidFill>
                  <a:prstClr val="black"/>
                </a:solidFill>
              </a:rPr>
              <a:pPr/>
              <a:t>1</a:t>
            </a:fld>
            <a:endParaRPr lang="ja-JP" altLang="en-US">
              <a:solidFill>
                <a:prstClr val="black"/>
              </a:solidFill>
            </a:endParaRPr>
          </a:p>
        </p:txBody>
      </p:sp>
      <p:sp>
        <p:nvSpPr>
          <p:cNvPr id="3" name="テキスト ボックス 2">
            <a:extLst>
              <a:ext uri="{FF2B5EF4-FFF2-40B4-BE49-F238E27FC236}">
                <a16:creationId xmlns:a16="http://schemas.microsoft.com/office/drawing/2014/main" id="{8D6EB24D-BC52-4E58-B79F-F98D9DC33970}"/>
              </a:ext>
            </a:extLst>
          </p:cNvPr>
          <p:cNvSpPr txBox="1"/>
          <p:nvPr/>
        </p:nvSpPr>
        <p:spPr>
          <a:xfrm>
            <a:off x="359595" y="5370031"/>
            <a:ext cx="7911102" cy="707886"/>
          </a:xfrm>
          <a:prstGeom prst="rect">
            <a:avLst/>
          </a:prstGeom>
          <a:noFill/>
        </p:spPr>
        <p:txBody>
          <a:bodyPr wrap="square" rtlCol="0">
            <a:spAutoFit/>
          </a:bodyPr>
          <a:lstStyle/>
          <a:p>
            <a:r>
              <a:rPr lang="en-US" altLang="ja-JP" sz="4000" dirty="0">
                <a:latin typeface="Segoe UI" panose="020B0502040204020203" pitchFamily="34" charset="0"/>
                <a:cs typeface="Segoe UI" panose="020B0502040204020203" pitchFamily="34" charset="0"/>
              </a:rPr>
              <a:t>Background and Objectives</a:t>
            </a:r>
            <a:endParaRPr kumimoji="1" lang="ja-JP" altLang="en-US" sz="4000" dirty="0" err="1">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252707418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0ACE518-25D6-4421-99A5-98A230007154}"/>
              </a:ext>
            </a:extLst>
          </p:cNvPr>
          <p:cNvSpPr>
            <a:spLocks noGrp="1"/>
          </p:cNvSpPr>
          <p:nvPr>
            <p:ph type="title"/>
          </p:nvPr>
        </p:nvSpPr>
        <p:spPr/>
        <p:txBody>
          <a:bodyPr/>
          <a:lstStyle/>
          <a:p>
            <a:r>
              <a:rPr kumimoji="1" lang="en-US" altLang="ja-JP"/>
              <a:t>Effect of release duration (Category 1 vs 3)</a:t>
            </a:r>
            <a:endParaRPr kumimoji="1" lang="ja-JP" altLang="en-US"/>
          </a:p>
        </p:txBody>
      </p:sp>
      <p:sp>
        <p:nvSpPr>
          <p:cNvPr id="9" name="コンテンツ プレースホルダー 5">
            <a:extLst>
              <a:ext uri="{FF2B5EF4-FFF2-40B4-BE49-F238E27FC236}">
                <a16:creationId xmlns:a16="http://schemas.microsoft.com/office/drawing/2014/main" id="{9AAA0EDC-F71A-4EFE-AA15-B45FE899E425}"/>
              </a:ext>
            </a:extLst>
          </p:cNvPr>
          <p:cNvSpPr>
            <a:spLocks noGrp="1"/>
          </p:cNvSpPr>
          <p:nvPr>
            <p:ph idx="1"/>
          </p:nvPr>
        </p:nvSpPr>
        <p:spPr bwMode="auto">
          <a:xfrm>
            <a:off x="646771" y="5378508"/>
            <a:ext cx="7738946" cy="1219141"/>
          </a:xfrm>
          <a:prstGeom prst="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none" lIns="91440" tIns="45720" rIns="91440" bIns="45720" numCol="1" rtlCol="0" anchor="ctr"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lang="en-US" altLang="ja-JP" sz="1600" b="0" i="0" dirty="0">
                <a:effectLst/>
                <a:latin typeface="Times New Roman" panose="02020603050405020304" pitchFamily="18" charset="0"/>
                <a:cs typeface="Times New Roman" panose="02020603050405020304" pitchFamily="18" charset="0"/>
              </a:rPr>
              <a:t>ISLOCA(PWR): Changing the evacuation speed does not alter the trend that temporary SIP </a:t>
            </a:r>
            <a:br>
              <a:rPr lang="en-US" altLang="ja-JP" sz="1600" b="0" i="0" dirty="0">
                <a:effectLst/>
                <a:latin typeface="Times New Roman" panose="02020603050405020304" pitchFamily="18" charset="0"/>
                <a:cs typeface="Times New Roman" panose="02020603050405020304" pitchFamily="18" charset="0"/>
              </a:rPr>
            </a:br>
            <a:r>
              <a:rPr lang="en-US" altLang="ja-JP" sz="1600" b="0" i="0" dirty="0">
                <a:effectLst/>
                <a:latin typeface="Times New Roman" panose="02020603050405020304" pitchFamily="18" charset="0"/>
                <a:cs typeface="Times New Roman" panose="02020603050405020304" pitchFamily="18" charset="0"/>
              </a:rPr>
              <a:t>	         reduces the number of people exceeding effective dose of 100 mSv. </a:t>
            </a:r>
          </a:p>
          <a:p>
            <a:pPr marL="0" marR="0" indent="0" defTabSz="914400" rtl="0" eaLnBrk="0" fontAlgn="base" latinLnBrk="0" hangingPunct="0">
              <a:lnSpc>
                <a:spcPct val="100000"/>
              </a:lnSpc>
              <a:spcBef>
                <a:spcPct val="0"/>
              </a:spcBef>
              <a:spcAft>
                <a:spcPct val="0"/>
              </a:spcAft>
              <a:buClrTx/>
              <a:buSzTx/>
              <a:buFontTx/>
              <a:buNone/>
              <a:tabLst/>
            </a:pPr>
            <a:r>
              <a:rPr lang="en-US" altLang="ja-JP" sz="1600" b="0" i="0" dirty="0">
                <a:effectLst/>
                <a:latin typeface="Times New Roman" panose="02020603050405020304" pitchFamily="18" charset="0"/>
                <a:cs typeface="Times New Roman" panose="02020603050405020304" pitchFamily="18" charset="0"/>
              </a:rPr>
              <a:t>ISLOCA(BWR): The number of people exceeding effective dose of 100 mSv during </a:t>
            </a:r>
          </a:p>
          <a:p>
            <a:pPr marL="0" marR="0" indent="0" defTabSz="914400" rtl="0" eaLnBrk="0" fontAlgn="base" latinLnBrk="0" hangingPunct="0">
              <a:lnSpc>
                <a:spcPct val="100000"/>
              </a:lnSpc>
              <a:spcBef>
                <a:spcPct val="0"/>
              </a:spcBef>
              <a:spcAft>
                <a:spcPct val="0"/>
              </a:spcAft>
              <a:buClrTx/>
              <a:buSzTx/>
              <a:buFontTx/>
              <a:buNone/>
              <a:tabLst/>
            </a:pPr>
            <a:r>
              <a:rPr lang="en-US" altLang="ja-JP" sz="1600" dirty="0">
                <a:latin typeface="Times New Roman" panose="02020603050405020304" pitchFamily="18" charset="0"/>
                <a:cs typeface="Times New Roman" panose="02020603050405020304" pitchFamily="18" charset="0"/>
              </a:rPr>
              <a:t>                            </a:t>
            </a:r>
            <a:r>
              <a:rPr lang="en-US" altLang="ja-JP" sz="1600" b="0" i="0" dirty="0">
                <a:effectLst/>
                <a:latin typeface="Times New Roman" panose="02020603050405020304" pitchFamily="18" charset="0"/>
                <a:cs typeface="Times New Roman" panose="02020603050405020304" pitchFamily="18" charset="0"/>
              </a:rPr>
              <a:t>the initial phase varies </a:t>
            </a:r>
            <a:r>
              <a:rPr lang="en-US" altLang="ja-JP" sz="1600" dirty="0">
                <a:latin typeface="Times New Roman" panose="02020603050405020304" pitchFamily="18" charset="0"/>
                <a:cs typeface="Times New Roman" panose="02020603050405020304" pitchFamily="18" charset="0"/>
              </a:rPr>
              <a:t>s</a:t>
            </a:r>
            <a:r>
              <a:rPr lang="en-US" altLang="ja-JP" sz="1600" b="0" i="0" dirty="0">
                <a:effectLst/>
                <a:latin typeface="Times New Roman" panose="02020603050405020304" pitchFamily="18" charset="0"/>
                <a:cs typeface="Times New Roman" panose="02020603050405020304" pitchFamily="18" charset="0"/>
              </a:rPr>
              <a:t>ignificantly depending on the evacuation speed. </a:t>
            </a:r>
            <a:endParaRPr lang="en-US" altLang="ja-JP" sz="2400" b="0" i="0" dirty="0">
              <a:effectLst/>
              <a:latin typeface="Times New Roman" panose="02020603050405020304" pitchFamily="18" charset="0"/>
              <a:cs typeface="Times New Roman" panose="02020603050405020304" pitchFamily="18" charset="0"/>
            </a:endParaRPr>
          </a:p>
        </p:txBody>
      </p:sp>
      <p:graphicFrame>
        <p:nvGraphicFramePr>
          <p:cNvPr id="14" name="グラフ 13">
            <a:extLst>
              <a:ext uri="{FF2B5EF4-FFF2-40B4-BE49-F238E27FC236}">
                <a16:creationId xmlns:a16="http://schemas.microsoft.com/office/drawing/2014/main" id="{6BD25960-CD9E-4A17-BC1C-B65F32EC083D}"/>
              </a:ext>
            </a:extLst>
          </p:cNvPr>
          <p:cNvGraphicFramePr>
            <a:graphicFrameLocks/>
          </p:cNvGraphicFramePr>
          <p:nvPr>
            <p:extLst>
              <p:ext uri="{D42A27DB-BD31-4B8C-83A1-F6EECF244321}">
                <p14:modId xmlns:p14="http://schemas.microsoft.com/office/powerpoint/2010/main" val="3728909252"/>
              </p:ext>
            </p:extLst>
          </p:nvPr>
        </p:nvGraphicFramePr>
        <p:xfrm>
          <a:off x="178528" y="892485"/>
          <a:ext cx="8554506" cy="4408945"/>
        </p:xfrm>
        <a:graphic>
          <a:graphicData uri="http://schemas.openxmlformats.org/drawingml/2006/chart">
            <c:chart xmlns:c="http://schemas.openxmlformats.org/drawingml/2006/chart" xmlns:r="http://schemas.openxmlformats.org/officeDocument/2006/relationships" r:id="rId2"/>
          </a:graphicData>
        </a:graphic>
      </p:graphicFrame>
      <p:sp>
        <p:nvSpPr>
          <p:cNvPr id="15" name="テキスト ボックス 14">
            <a:extLst>
              <a:ext uri="{FF2B5EF4-FFF2-40B4-BE49-F238E27FC236}">
                <a16:creationId xmlns:a16="http://schemas.microsoft.com/office/drawing/2014/main" id="{D0DCD967-2C61-4817-849E-2CD4733D32E6}"/>
              </a:ext>
            </a:extLst>
          </p:cNvPr>
          <p:cNvSpPr txBox="1"/>
          <p:nvPr/>
        </p:nvSpPr>
        <p:spPr>
          <a:xfrm>
            <a:off x="3683553" y="1556570"/>
            <a:ext cx="1354827" cy="307777"/>
          </a:xfrm>
          <a:prstGeom prst="rect">
            <a:avLst/>
          </a:prstGeom>
          <a:noFill/>
        </p:spPr>
        <p:txBody>
          <a:bodyPr wrap="square" rtlCol="0">
            <a:spAutoFit/>
          </a:bodyPr>
          <a:lstStyle/>
          <a:p>
            <a:r>
              <a:rPr lang="en-US" altLang="ja-JP" sz="1400"/>
              <a:t>ISLOCA(PWR)</a:t>
            </a:r>
            <a:endParaRPr kumimoji="1" lang="ja-JP" altLang="en-US" sz="1400"/>
          </a:p>
        </p:txBody>
      </p:sp>
      <p:sp>
        <p:nvSpPr>
          <p:cNvPr id="16" name="正方形/長方形 15">
            <a:extLst>
              <a:ext uri="{FF2B5EF4-FFF2-40B4-BE49-F238E27FC236}">
                <a16:creationId xmlns:a16="http://schemas.microsoft.com/office/drawing/2014/main" id="{3BB2C09F-5E84-4795-BC72-786DB92CA982}"/>
              </a:ext>
            </a:extLst>
          </p:cNvPr>
          <p:cNvSpPr/>
          <p:nvPr/>
        </p:nvSpPr>
        <p:spPr bwMode="auto">
          <a:xfrm>
            <a:off x="1134093" y="1550976"/>
            <a:ext cx="1521802" cy="2707843"/>
          </a:xfrm>
          <a:prstGeom prst="rect">
            <a:avLst/>
          </a:prstGeom>
          <a:solidFill>
            <a:srgbClr val="FFFF00">
              <a:alpha val="7059"/>
            </a:srgbClr>
          </a:solidFill>
          <a:ln w="9525" cap="flat" cmpd="sng" algn="ctr">
            <a:solidFill>
              <a:schemeClr val="tx1">
                <a:alpha val="40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1" lang="ja-JP" altLang="en-US" sz="1000" b="0" i="0" u="none" strike="noStrike" cap="none" normalizeH="0" baseline="0">
              <a:ln>
                <a:noFill/>
              </a:ln>
              <a:solidFill>
                <a:schemeClr val="tx1"/>
              </a:solidFill>
              <a:effectLst/>
              <a:latin typeface="Times New Roman" pitchFamily="18" charset="0"/>
              <a:ea typeface="ＭＳ Ｐゴシック" pitchFamily="50" charset="-128"/>
            </a:endParaRPr>
          </a:p>
        </p:txBody>
      </p:sp>
      <p:sp>
        <p:nvSpPr>
          <p:cNvPr id="17" name="テキスト ボックス 16">
            <a:extLst>
              <a:ext uri="{FF2B5EF4-FFF2-40B4-BE49-F238E27FC236}">
                <a16:creationId xmlns:a16="http://schemas.microsoft.com/office/drawing/2014/main" id="{DD8C8B43-D59A-4205-B9BC-E968988ACE78}"/>
              </a:ext>
            </a:extLst>
          </p:cNvPr>
          <p:cNvSpPr txBox="1"/>
          <p:nvPr/>
        </p:nvSpPr>
        <p:spPr>
          <a:xfrm>
            <a:off x="5548003" y="3275111"/>
            <a:ext cx="1354827" cy="307777"/>
          </a:xfrm>
          <a:prstGeom prst="rect">
            <a:avLst/>
          </a:prstGeom>
          <a:noFill/>
        </p:spPr>
        <p:txBody>
          <a:bodyPr wrap="square" rtlCol="0">
            <a:spAutoFit/>
          </a:bodyPr>
          <a:lstStyle/>
          <a:p>
            <a:r>
              <a:rPr lang="en-US" altLang="ja-JP" sz="1400" dirty="0"/>
              <a:t>ISLOCA(BWR)</a:t>
            </a:r>
            <a:endParaRPr kumimoji="1" lang="ja-JP" altLang="en-US" sz="1400" dirty="0"/>
          </a:p>
        </p:txBody>
      </p:sp>
      <p:sp>
        <p:nvSpPr>
          <p:cNvPr id="18" name="矢印: 下 17">
            <a:extLst>
              <a:ext uri="{FF2B5EF4-FFF2-40B4-BE49-F238E27FC236}">
                <a16:creationId xmlns:a16="http://schemas.microsoft.com/office/drawing/2014/main" id="{DC966364-4665-4A8B-85E8-4F326144D4C0}"/>
              </a:ext>
            </a:extLst>
          </p:cNvPr>
          <p:cNvSpPr/>
          <p:nvPr/>
        </p:nvSpPr>
        <p:spPr bwMode="auto">
          <a:xfrm rot="18741695">
            <a:off x="1291465" y="1984017"/>
            <a:ext cx="173590" cy="502588"/>
          </a:xfrm>
          <a:prstGeom prst="downArrow">
            <a:avLst/>
          </a:prstGeom>
          <a:solidFill>
            <a:srgbClr val="FF0000"/>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1" lang="ja-JP" altLang="en-US" sz="2400" b="0" i="0" u="none" strike="noStrike" cap="none" normalizeH="0" baseline="0">
              <a:ln>
                <a:noFill/>
              </a:ln>
              <a:solidFill>
                <a:schemeClr val="tx1"/>
              </a:solidFill>
              <a:effectLst/>
              <a:latin typeface="Times New Roman" pitchFamily="18" charset="0"/>
              <a:ea typeface="ＭＳ Ｐゴシック" pitchFamily="50" charset="-128"/>
            </a:endParaRPr>
          </a:p>
        </p:txBody>
      </p:sp>
      <p:sp>
        <p:nvSpPr>
          <p:cNvPr id="19" name="正方形/長方形 18">
            <a:extLst>
              <a:ext uri="{FF2B5EF4-FFF2-40B4-BE49-F238E27FC236}">
                <a16:creationId xmlns:a16="http://schemas.microsoft.com/office/drawing/2014/main" id="{298C76FA-0AD6-4C1C-9B92-09F7620AA44B}"/>
              </a:ext>
            </a:extLst>
          </p:cNvPr>
          <p:cNvSpPr/>
          <p:nvPr/>
        </p:nvSpPr>
        <p:spPr bwMode="auto">
          <a:xfrm>
            <a:off x="1110016" y="1684505"/>
            <a:ext cx="144855" cy="2707843"/>
          </a:xfrm>
          <a:prstGeom prst="rect">
            <a:avLst/>
          </a:prstGeom>
          <a:solidFill>
            <a:srgbClr val="FF0000">
              <a:alpha val="27843"/>
            </a:srgbClr>
          </a:solidFill>
          <a:ln w="9525" cap="flat" cmpd="sng" algn="ctr">
            <a:solidFill>
              <a:schemeClr val="tx1">
                <a:alpha val="40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1" lang="ja-JP" altLang="en-US" sz="2400" b="0" i="0" u="none" strike="noStrike" cap="none" normalizeH="0" baseline="0">
              <a:ln>
                <a:noFill/>
              </a:ln>
              <a:solidFill>
                <a:schemeClr val="tx1"/>
              </a:solidFill>
              <a:effectLst/>
              <a:latin typeface="Times New Roman" pitchFamily="18" charset="0"/>
              <a:ea typeface="ＭＳ Ｐゴシック" pitchFamily="50" charset="-128"/>
            </a:endParaRPr>
          </a:p>
        </p:txBody>
      </p:sp>
      <p:sp>
        <p:nvSpPr>
          <p:cNvPr id="20" name="矢印: 下 19">
            <a:extLst>
              <a:ext uri="{FF2B5EF4-FFF2-40B4-BE49-F238E27FC236}">
                <a16:creationId xmlns:a16="http://schemas.microsoft.com/office/drawing/2014/main" id="{A3957C4A-FF62-4922-83FB-CA647D25082E}"/>
              </a:ext>
            </a:extLst>
          </p:cNvPr>
          <p:cNvSpPr/>
          <p:nvPr/>
        </p:nvSpPr>
        <p:spPr bwMode="auto">
          <a:xfrm rot="14053515">
            <a:off x="2887085" y="1980395"/>
            <a:ext cx="173590" cy="502588"/>
          </a:xfrm>
          <a:prstGeom prst="downArrow">
            <a:avLst/>
          </a:prstGeom>
          <a:solidFill>
            <a:srgbClr val="FF0000"/>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1" lang="ja-JP" altLang="en-US" sz="2400" b="0" i="0" u="none" strike="noStrike" cap="none" normalizeH="0" baseline="0">
              <a:ln>
                <a:noFill/>
              </a:ln>
              <a:solidFill>
                <a:schemeClr val="tx1"/>
              </a:solidFill>
              <a:effectLst/>
              <a:latin typeface="Times New Roman" pitchFamily="18" charset="0"/>
              <a:ea typeface="ＭＳ Ｐゴシック" pitchFamily="50" charset="-128"/>
            </a:endParaRPr>
          </a:p>
        </p:txBody>
      </p:sp>
      <p:sp>
        <p:nvSpPr>
          <p:cNvPr id="21" name="矢印: 下 20">
            <a:extLst>
              <a:ext uri="{FF2B5EF4-FFF2-40B4-BE49-F238E27FC236}">
                <a16:creationId xmlns:a16="http://schemas.microsoft.com/office/drawing/2014/main" id="{23762CC4-FBC1-4647-943C-44D611C282D0}"/>
              </a:ext>
            </a:extLst>
          </p:cNvPr>
          <p:cNvSpPr/>
          <p:nvPr/>
        </p:nvSpPr>
        <p:spPr bwMode="auto">
          <a:xfrm rot="16039726">
            <a:off x="2576723" y="3370241"/>
            <a:ext cx="173590" cy="502588"/>
          </a:xfrm>
          <a:prstGeom prst="downArrow">
            <a:avLst/>
          </a:prstGeom>
          <a:solidFill>
            <a:srgbClr val="FFFF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1" lang="ja-JP" altLang="en-US" sz="2400" b="0" i="0" u="none" strike="noStrike" cap="none" normalizeH="0" baseline="0">
              <a:ln>
                <a:noFill/>
              </a:ln>
              <a:solidFill>
                <a:schemeClr val="tx1"/>
              </a:solidFill>
              <a:effectLst/>
              <a:latin typeface="Times New Roman" pitchFamily="18" charset="0"/>
              <a:ea typeface="ＭＳ Ｐゴシック" pitchFamily="50" charset="-128"/>
            </a:endParaRPr>
          </a:p>
        </p:txBody>
      </p:sp>
      <p:sp>
        <p:nvSpPr>
          <p:cNvPr id="22" name="矢印: 下 21">
            <a:extLst>
              <a:ext uri="{FF2B5EF4-FFF2-40B4-BE49-F238E27FC236}">
                <a16:creationId xmlns:a16="http://schemas.microsoft.com/office/drawing/2014/main" id="{2D88A7BC-C387-46A9-A6A4-9D52B60B017E}"/>
              </a:ext>
            </a:extLst>
          </p:cNvPr>
          <p:cNvSpPr/>
          <p:nvPr/>
        </p:nvSpPr>
        <p:spPr bwMode="auto">
          <a:xfrm rot="14159739">
            <a:off x="1424939" y="3590660"/>
            <a:ext cx="173590" cy="502588"/>
          </a:xfrm>
          <a:prstGeom prst="downArrow">
            <a:avLst/>
          </a:prstGeom>
          <a:solidFill>
            <a:srgbClr val="FFFF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1" lang="ja-JP" altLang="en-US" sz="2400" b="0" i="0" u="none" strike="noStrike" cap="none" normalizeH="0" baseline="0">
              <a:ln>
                <a:noFill/>
              </a:ln>
              <a:solidFill>
                <a:schemeClr val="tx1"/>
              </a:solidFill>
              <a:effectLst/>
              <a:latin typeface="Times New Roman" pitchFamily="18" charset="0"/>
              <a:ea typeface="ＭＳ Ｐゴシック" pitchFamily="50" charset="-128"/>
            </a:endParaRPr>
          </a:p>
        </p:txBody>
      </p:sp>
      <p:sp>
        <p:nvSpPr>
          <p:cNvPr id="13" name="テキスト ボックス 12">
            <a:extLst>
              <a:ext uri="{FF2B5EF4-FFF2-40B4-BE49-F238E27FC236}">
                <a16:creationId xmlns:a16="http://schemas.microsoft.com/office/drawing/2014/main" id="{1A9FC30C-D229-4796-B876-AB7AC5808B40}"/>
              </a:ext>
            </a:extLst>
          </p:cNvPr>
          <p:cNvSpPr txBox="1"/>
          <p:nvPr/>
        </p:nvSpPr>
        <p:spPr>
          <a:xfrm>
            <a:off x="800875" y="1243199"/>
            <a:ext cx="1836800" cy="307777"/>
          </a:xfrm>
          <a:prstGeom prst="rect">
            <a:avLst/>
          </a:prstGeom>
          <a:noFill/>
        </p:spPr>
        <p:txBody>
          <a:bodyPr wrap="square" rtlCol="0">
            <a:spAutoFit/>
          </a:bodyPr>
          <a:lstStyle/>
          <a:p>
            <a:r>
              <a:rPr lang="en-US" altLang="ja-JP" sz="1400" dirty="0"/>
              <a:t>ISLOCA</a:t>
            </a:r>
            <a:r>
              <a:rPr kumimoji="1" lang="en-US" altLang="ja-JP" sz="1400" dirty="0"/>
              <a:t>(PWR)</a:t>
            </a:r>
            <a:endParaRPr kumimoji="1" lang="ja-JP" altLang="en-US" sz="1400" dirty="0"/>
          </a:p>
        </p:txBody>
      </p:sp>
      <p:sp>
        <p:nvSpPr>
          <p:cNvPr id="23" name="テキスト ボックス 22">
            <a:extLst>
              <a:ext uri="{FF2B5EF4-FFF2-40B4-BE49-F238E27FC236}">
                <a16:creationId xmlns:a16="http://schemas.microsoft.com/office/drawing/2014/main" id="{C8FF2DF1-145B-48EB-BAD9-1DB73640DB6B}"/>
              </a:ext>
            </a:extLst>
          </p:cNvPr>
          <p:cNvSpPr txBox="1"/>
          <p:nvPr/>
        </p:nvSpPr>
        <p:spPr>
          <a:xfrm>
            <a:off x="2117375" y="1253840"/>
            <a:ext cx="1836800" cy="307777"/>
          </a:xfrm>
          <a:prstGeom prst="rect">
            <a:avLst/>
          </a:prstGeom>
          <a:noFill/>
        </p:spPr>
        <p:txBody>
          <a:bodyPr wrap="square" rtlCol="0">
            <a:spAutoFit/>
          </a:bodyPr>
          <a:lstStyle/>
          <a:p>
            <a:r>
              <a:rPr lang="en-US" altLang="ja-JP" sz="1400" dirty="0"/>
              <a:t>ISLOCA</a:t>
            </a:r>
            <a:r>
              <a:rPr kumimoji="1" lang="en-US" altLang="ja-JP" sz="1400" dirty="0"/>
              <a:t>(BWR)</a:t>
            </a:r>
            <a:endParaRPr kumimoji="1" lang="ja-JP" altLang="en-US" sz="1400" dirty="0"/>
          </a:p>
        </p:txBody>
      </p:sp>
    </p:spTree>
    <p:extLst>
      <p:ext uri="{BB962C8B-B14F-4D97-AF65-F5344CB8AC3E}">
        <p14:creationId xmlns:p14="http://schemas.microsoft.com/office/powerpoint/2010/main" val="221338707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5B3A85C-ADE8-4DF9-AEB9-AAB18E4BCA0A}"/>
              </a:ext>
            </a:extLst>
          </p:cNvPr>
          <p:cNvSpPr>
            <a:spLocks noGrp="1"/>
          </p:cNvSpPr>
          <p:nvPr>
            <p:ph type="title"/>
          </p:nvPr>
        </p:nvSpPr>
        <p:spPr/>
        <p:txBody>
          <a:bodyPr/>
          <a:lstStyle/>
          <a:p>
            <a:r>
              <a:rPr kumimoji="1" lang="en-US" altLang="ja-JP" dirty="0"/>
              <a:t>Characteristics of each category</a:t>
            </a:r>
            <a:endParaRPr kumimoji="1" lang="ja-JP" altLang="en-US" dirty="0"/>
          </a:p>
        </p:txBody>
      </p:sp>
      <p:graphicFrame>
        <p:nvGraphicFramePr>
          <p:cNvPr id="4" name="コンテンツ プレースホルダー 3">
            <a:extLst>
              <a:ext uri="{FF2B5EF4-FFF2-40B4-BE49-F238E27FC236}">
                <a16:creationId xmlns:a16="http://schemas.microsoft.com/office/drawing/2014/main" id="{534CD4E6-D9C4-4DF8-B84F-918DF8EA6FC8}"/>
              </a:ext>
            </a:extLst>
          </p:cNvPr>
          <p:cNvGraphicFramePr>
            <a:graphicFrameLocks/>
          </p:cNvGraphicFramePr>
          <p:nvPr>
            <p:extLst>
              <p:ext uri="{D42A27DB-BD31-4B8C-83A1-F6EECF244321}">
                <p14:modId xmlns:p14="http://schemas.microsoft.com/office/powerpoint/2010/main" val="3150864692"/>
              </p:ext>
            </p:extLst>
          </p:nvPr>
        </p:nvGraphicFramePr>
        <p:xfrm>
          <a:off x="0" y="2710680"/>
          <a:ext cx="9051531" cy="3653344"/>
        </p:xfrm>
        <a:graphic>
          <a:graphicData uri="http://schemas.openxmlformats.org/drawingml/2006/table">
            <a:tbl>
              <a:tblPr firstRow="1" firstCol="1" bandRow="1">
                <a:tableStyleId>{5C22544A-7EE6-4342-B048-85BDC9FD1C3A}</a:tableStyleId>
              </a:tblPr>
              <a:tblGrid>
                <a:gridCol w="1439666">
                  <a:extLst>
                    <a:ext uri="{9D8B030D-6E8A-4147-A177-3AD203B41FA5}">
                      <a16:colId xmlns:a16="http://schemas.microsoft.com/office/drawing/2014/main" val="3431966401"/>
                    </a:ext>
                  </a:extLst>
                </a:gridCol>
                <a:gridCol w="4114800">
                  <a:extLst>
                    <a:ext uri="{9D8B030D-6E8A-4147-A177-3AD203B41FA5}">
                      <a16:colId xmlns:a16="http://schemas.microsoft.com/office/drawing/2014/main" val="3317238775"/>
                    </a:ext>
                  </a:extLst>
                </a:gridCol>
                <a:gridCol w="3497065">
                  <a:extLst>
                    <a:ext uri="{9D8B030D-6E8A-4147-A177-3AD203B41FA5}">
                      <a16:colId xmlns:a16="http://schemas.microsoft.com/office/drawing/2014/main" val="2974764888"/>
                    </a:ext>
                  </a:extLst>
                </a:gridCol>
              </a:tblGrid>
              <a:tr h="492028">
                <a:tc>
                  <a:txBody>
                    <a:bodyPr/>
                    <a:lstStyle/>
                    <a:p>
                      <a:pPr algn="ctr"/>
                      <a:r>
                        <a:rPr lang="en-US" altLang="ja-JP" sz="1800" b="1" kern="100" dirty="0">
                          <a:effectLst/>
                          <a:latin typeface="+mj-ea"/>
                          <a:ea typeface="+mj-ea"/>
                          <a:cs typeface="Arial" panose="020B0604020202020204" pitchFamily="34" charset="0"/>
                        </a:rPr>
                        <a:t>Scenario Category</a:t>
                      </a:r>
                      <a:endParaRPr lang="ja-JP" sz="1800" b="1" kern="100" dirty="0">
                        <a:effectLst/>
                        <a:latin typeface="+mj-ea"/>
                        <a:ea typeface="+mj-ea"/>
                        <a:cs typeface="Arial" panose="020B0604020202020204" pitchFamily="34" charset="0"/>
                      </a:endParaRPr>
                    </a:p>
                  </a:txBody>
                  <a:tcPr marL="62181" marR="62181"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800" b="1" kern="100" dirty="0">
                          <a:effectLst/>
                          <a:latin typeface="+mj-ea"/>
                          <a:ea typeface="+mj-ea"/>
                          <a:cs typeface="Arial" panose="020B0604020202020204" pitchFamily="34" charset="0"/>
                        </a:rPr>
                        <a:t>Protective actions that reduce the number of population exceeding 100 mSv</a:t>
                      </a:r>
                      <a:endParaRPr lang="ja-JP" sz="1800" b="1" kern="100" dirty="0">
                        <a:effectLst/>
                        <a:latin typeface="+mj-ea"/>
                        <a:ea typeface="+mj-ea"/>
                        <a:cs typeface="Arial" panose="020B0604020202020204" pitchFamily="34" charset="0"/>
                      </a:endParaRPr>
                    </a:p>
                  </a:txBody>
                  <a:tcPr marL="62181" marR="62181"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1" kern="100">
                          <a:solidFill>
                            <a:schemeClr val="lt1"/>
                          </a:solidFill>
                          <a:effectLst/>
                          <a:latin typeface="+mj-ea"/>
                          <a:ea typeface="+mn-ea"/>
                          <a:cs typeface="Arial" panose="020B0604020202020204" pitchFamily="34" charset="0"/>
                        </a:rPr>
                        <a:t>Remarks</a:t>
                      </a:r>
                      <a:endParaRPr kumimoji="1" lang="ja-JP" altLang="ja-JP" sz="1800" b="1" kern="100">
                        <a:solidFill>
                          <a:schemeClr val="lt1"/>
                        </a:solidFill>
                        <a:effectLst/>
                        <a:latin typeface="+mj-ea"/>
                        <a:ea typeface="+mn-ea"/>
                        <a:cs typeface="Arial" panose="020B0604020202020204" pitchFamily="34" charset="0"/>
                      </a:endParaRPr>
                    </a:p>
                  </a:txBody>
                  <a:tcPr marL="62181" marR="62181" marT="0" marB="0"/>
                </a:tc>
                <a:extLst>
                  <a:ext uri="{0D108BD9-81ED-4DB2-BD59-A6C34878D82A}">
                    <a16:rowId xmlns:a16="http://schemas.microsoft.com/office/drawing/2014/main" val="1112694846"/>
                  </a:ext>
                </a:extLst>
              </a:tr>
              <a:tr h="492028">
                <a:tc>
                  <a:txBody>
                    <a:bodyPr/>
                    <a:lstStyle/>
                    <a:p>
                      <a:pPr algn="ctr"/>
                      <a:r>
                        <a:rPr kumimoji="1" lang="en-US" altLang="ja-JP" sz="1800" dirty="0"/>
                        <a:t>Category 1</a:t>
                      </a:r>
                    </a:p>
                  </a:txBody>
                  <a:tcPr marL="62181" marR="62181" marT="0" marB="0"/>
                </a:tc>
                <a:tc>
                  <a:txBody>
                    <a:bodyPr/>
                    <a:lstStyle/>
                    <a:p>
                      <a:pPr algn="ctr"/>
                      <a:r>
                        <a:rPr kumimoji="1" lang="en-US" altLang="ja-JP" sz="1800" kern="100" dirty="0">
                          <a:solidFill>
                            <a:schemeClr val="dk1"/>
                          </a:solidFill>
                          <a:effectLst/>
                          <a:latin typeface="+mj-ea"/>
                          <a:ea typeface="+mn-ea"/>
                          <a:cs typeface="Arial" panose="020B0604020202020204" pitchFamily="34" charset="0"/>
                        </a:rPr>
                        <a:t>Temporary SIP</a:t>
                      </a:r>
                    </a:p>
                  </a:txBody>
                  <a:tcPr marL="62181" marR="62181" marT="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kern="100" dirty="0">
                          <a:solidFill>
                            <a:schemeClr val="dk1"/>
                          </a:solidFill>
                          <a:effectLst/>
                          <a:latin typeface="+mj-ea"/>
                          <a:ea typeface="+mn-ea"/>
                          <a:cs typeface="Arial" panose="020B0604020202020204" pitchFamily="34" charset="0"/>
                        </a:rPr>
                        <a:t>It is recommended to limit the duration of SIP to just a few hours.</a:t>
                      </a:r>
                      <a:endParaRPr kumimoji="1" lang="ja-JP" altLang="ja-JP" sz="1800" kern="100" dirty="0">
                        <a:solidFill>
                          <a:schemeClr val="dk1"/>
                        </a:solidFill>
                        <a:effectLst/>
                        <a:latin typeface="+mj-ea"/>
                        <a:ea typeface="+mn-ea"/>
                        <a:cs typeface="Arial" panose="020B0604020202020204" pitchFamily="34" charset="0"/>
                      </a:endParaRPr>
                    </a:p>
                  </a:txBody>
                  <a:tcPr marL="62181" marR="62181" marT="0" marB="0"/>
                </a:tc>
                <a:extLst>
                  <a:ext uri="{0D108BD9-81ED-4DB2-BD59-A6C34878D82A}">
                    <a16:rowId xmlns:a16="http://schemas.microsoft.com/office/drawing/2014/main" val="1542980526"/>
                  </a:ext>
                </a:extLst>
              </a:tr>
              <a:tr h="697376">
                <a:tc>
                  <a:txBody>
                    <a:bodyPr/>
                    <a:lstStyle/>
                    <a:p>
                      <a:pPr algn="ctr"/>
                      <a:r>
                        <a:rPr kumimoji="1" lang="en-US" altLang="ja-JP" sz="1800"/>
                        <a:t>Category 2</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kern="100" dirty="0">
                          <a:solidFill>
                            <a:schemeClr val="dk1"/>
                          </a:solidFill>
                          <a:effectLst/>
                          <a:latin typeface="+mj-ea"/>
                          <a:ea typeface="+mn-ea"/>
                          <a:cs typeface="Arial" panose="020B0604020202020204" pitchFamily="34" charset="0"/>
                        </a:rPr>
                        <a:t>Immediate evacuation</a:t>
                      </a:r>
                    </a:p>
                  </a:txBody>
                  <a:tcPr marL="62181" marR="62181" marT="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kern="100" dirty="0">
                          <a:solidFill>
                            <a:schemeClr val="dk1"/>
                          </a:solidFill>
                          <a:effectLst/>
                          <a:latin typeface="+mj-ea"/>
                          <a:ea typeface="+mn-ea"/>
                          <a:cs typeface="Arial" panose="020B0604020202020204" pitchFamily="34" charset="0"/>
                        </a:rPr>
                        <a:t>If preparation takes time, temporary SIP can also be effective.</a:t>
                      </a:r>
                    </a:p>
                  </a:txBody>
                  <a:tcPr marL="62181" marR="62181" marT="0" marB="0"/>
                </a:tc>
                <a:extLst>
                  <a:ext uri="{0D108BD9-81ED-4DB2-BD59-A6C34878D82A}">
                    <a16:rowId xmlns:a16="http://schemas.microsoft.com/office/drawing/2014/main" val="792318637"/>
                  </a:ext>
                </a:extLst>
              </a:tr>
              <a:tr h="69737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a:t>Category 3</a:t>
                      </a:r>
                    </a:p>
                    <a:p>
                      <a:pPr algn="ctr"/>
                      <a:endParaRPr kumimoji="1" lang="ja-JP" altLang="en-US" sz="180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kern="100" dirty="0">
                          <a:solidFill>
                            <a:schemeClr val="dk1"/>
                          </a:solidFill>
                          <a:effectLst/>
                          <a:latin typeface="+mj-ea"/>
                          <a:ea typeface="+mn-ea"/>
                          <a:cs typeface="Arial" panose="020B0604020202020204" pitchFamily="34" charset="0"/>
                        </a:rPr>
                        <a:t>Immediate evacuation</a:t>
                      </a:r>
                    </a:p>
                  </a:txBody>
                  <a:tcPr marL="62181" marR="62181" marT="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kern="100">
                          <a:solidFill>
                            <a:schemeClr val="dk1"/>
                          </a:solidFill>
                          <a:effectLst/>
                          <a:latin typeface="+mj-ea"/>
                          <a:ea typeface="+mn-ea"/>
                          <a:cs typeface="Arial" panose="020B0604020202020204" pitchFamily="34" charset="0"/>
                        </a:rPr>
                        <a:t>If evacuation takes time, temporary SIP can also be effective.</a:t>
                      </a:r>
                    </a:p>
                  </a:txBody>
                  <a:tcPr marL="62181" marR="62181" marT="0" marB="0"/>
                </a:tc>
                <a:extLst>
                  <a:ext uri="{0D108BD9-81ED-4DB2-BD59-A6C34878D82A}">
                    <a16:rowId xmlns:a16="http://schemas.microsoft.com/office/drawing/2014/main" val="1053441560"/>
                  </a:ext>
                </a:extLst>
              </a:tr>
              <a:tr h="91014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a:t>Category 4</a:t>
                      </a:r>
                    </a:p>
                    <a:p>
                      <a:pPr algn="ctr"/>
                      <a:endParaRPr kumimoji="1" lang="ja-JP" altLang="en-US" sz="180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kern="100" dirty="0">
                          <a:solidFill>
                            <a:schemeClr val="dk1"/>
                          </a:solidFill>
                          <a:effectLst/>
                          <a:latin typeface="+mj-ea"/>
                          <a:ea typeface="+mn-ea"/>
                          <a:cs typeface="Arial" panose="020B0604020202020204" pitchFamily="34" charset="0"/>
                        </a:rPr>
                        <a:t>Immediate evacuation</a:t>
                      </a:r>
                    </a:p>
                    <a:p>
                      <a:pPr algn="ctr"/>
                      <a:endParaRPr kumimoji="1" lang="en-US" altLang="ja-JP" sz="1800" kern="100" dirty="0">
                        <a:solidFill>
                          <a:schemeClr val="dk1"/>
                        </a:solidFill>
                        <a:effectLst/>
                        <a:latin typeface="+mj-ea"/>
                        <a:ea typeface="+mn-ea"/>
                        <a:cs typeface="Arial" panose="020B0604020202020204" pitchFamily="34" charset="0"/>
                      </a:endParaRPr>
                    </a:p>
                  </a:txBody>
                  <a:tcPr marL="62181" marR="62181" marT="0" marB="0"/>
                </a:tc>
                <a:tc>
                  <a:txBody>
                    <a:bodyPr/>
                    <a:lstStyle/>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kumimoji="1" lang="en-US" altLang="ja-JP" sz="1800" kern="100" dirty="0">
                          <a:solidFill>
                            <a:schemeClr val="dk1"/>
                          </a:solidFill>
                          <a:effectLst/>
                          <a:latin typeface="+mj-ea"/>
                          <a:ea typeface="+mn-ea"/>
                          <a:cs typeface="Arial" panose="020B0604020202020204" pitchFamily="34" charset="0"/>
                        </a:rPr>
                        <a:t>Compared to other categories, there is a tendency for evacuation to be more effective than SIP.</a:t>
                      </a:r>
                    </a:p>
                  </a:txBody>
                  <a:tcPr marL="62181" marR="62181" marT="0" marB="0"/>
                </a:tc>
                <a:extLst>
                  <a:ext uri="{0D108BD9-81ED-4DB2-BD59-A6C34878D82A}">
                    <a16:rowId xmlns:a16="http://schemas.microsoft.com/office/drawing/2014/main" val="4118597915"/>
                  </a:ext>
                </a:extLst>
              </a:tr>
            </a:tbl>
          </a:graphicData>
        </a:graphic>
      </p:graphicFrame>
      <p:sp>
        <p:nvSpPr>
          <p:cNvPr id="5" name="正方形/長方形 4">
            <a:extLst>
              <a:ext uri="{FF2B5EF4-FFF2-40B4-BE49-F238E27FC236}">
                <a16:creationId xmlns:a16="http://schemas.microsoft.com/office/drawing/2014/main" id="{42013265-4CCD-4402-8266-E9280779341F}"/>
              </a:ext>
            </a:extLst>
          </p:cNvPr>
          <p:cNvSpPr/>
          <p:nvPr/>
        </p:nvSpPr>
        <p:spPr bwMode="auto">
          <a:xfrm>
            <a:off x="218325" y="1248566"/>
            <a:ext cx="8707347" cy="783405"/>
          </a:xfrm>
          <a:prstGeom prst="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none" lIns="91440" tIns="45720" rIns="91440" bIns="45720" numCol="1" rtlCol="0" anchor="ctr" anchorCtr="0" compatLnSpc="1">
            <a:prstTxWarp prst="textNoShape">
              <a:avLst/>
            </a:prstTxWarp>
          </a:bodyPr>
          <a:lstStyle/>
          <a:p>
            <a:pPr algn="ctr"/>
            <a:r>
              <a:rPr lang="en-US" altLang="ja-JP" dirty="0"/>
              <a:t>Accident scenarios were categorized based on release timing </a:t>
            </a:r>
            <a:br>
              <a:rPr lang="en-US" altLang="ja-JP" dirty="0"/>
            </a:br>
            <a:r>
              <a:rPr lang="en-US" altLang="ja-JP" dirty="0"/>
              <a:t>and duration. Characteristics of each category were analyzed.</a:t>
            </a:r>
            <a:endParaRPr kumimoji="1" lang="ja-JP" altLang="en-US" sz="2400" b="0" i="0" u="none" strike="noStrike" cap="none" normalizeH="0" baseline="0" dirty="0">
              <a:ln>
                <a:noFill/>
              </a:ln>
              <a:solidFill>
                <a:schemeClr val="tx1"/>
              </a:solidFill>
              <a:effectLst/>
              <a:latin typeface="Times New Roman" pitchFamily="18" charset="0"/>
              <a:ea typeface="ＭＳ Ｐゴシック" pitchFamily="50" charset="-128"/>
            </a:endParaRPr>
          </a:p>
        </p:txBody>
      </p:sp>
    </p:spTree>
    <p:extLst>
      <p:ext uri="{BB962C8B-B14F-4D97-AF65-F5344CB8AC3E}">
        <p14:creationId xmlns:p14="http://schemas.microsoft.com/office/powerpoint/2010/main" val="255424710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D785BA40-40DA-4DE3-8784-549A1AD397B3}"/>
              </a:ext>
            </a:extLst>
          </p:cNvPr>
          <p:cNvSpPr>
            <a:spLocks noGrp="1"/>
          </p:cNvSpPr>
          <p:nvPr>
            <p:ph type="sldNum" sz="quarter" idx="12"/>
          </p:nvPr>
        </p:nvSpPr>
        <p:spPr>
          <a:xfrm>
            <a:off x="6553200" y="6356350"/>
            <a:ext cx="2133600" cy="365125"/>
          </a:xfrm>
          <a:prstGeom prst="rect">
            <a:avLst/>
          </a:prstGeom>
        </p:spPr>
        <p:txBody>
          <a:bodyPr vert="horz" lIns="91440" tIns="45720" rIns="91440" bIns="45720" rtlCol="0" anchor="ctr"/>
          <a:lstStyle>
            <a:defPPr>
              <a:defRPr lang="ja-JP"/>
            </a:defPPr>
            <a:lvl1pPr algn="r" rtl="0" eaLnBrk="0" fontAlgn="base" hangingPunct="0">
              <a:spcBef>
                <a:spcPct val="0"/>
              </a:spcBef>
              <a:spcAft>
                <a:spcPct val="0"/>
              </a:spcAft>
              <a:defRPr kumimoji="1" sz="1200" kern="1200">
                <a:solidFill>
                  <a:schemeClr val="tx1"/>
                </a:solidFill>
                <a:latin typeface="Times New Roman" pitchFamily="18" charset="0"/>
                <a:ea typeface="ＭＳ Ｐゴシック" panose="020B0600070205080204" pitchFamily="50" charset="-128"/>
                <a:cs typeface="Times New Roman" pitchFamily="18" charset="0"/>
              </a:defRPr>
            </a:lvl1pPr>
            <a:lvl2pPr marL="457200" algn="l" rtl="0" eaLnBrk="0" fontAlgn="base" hangingPunct="0">
              <a:spcBef>
                <a:spcPct val="0"/>
              </a:spcBef>
              <a:spcAft>
                <a:spcPct val="0"/>
              </a:spcAft>
              <a:defRPr kumimoji="1" sz="2400" kern="1200">
                <a:solidFill>
                  <a:schemeClr val="tx1"/>
                </a:solidFill>
                <a:latin typeface="Times New Roman" panose="02020603050405020304" pitchFamily="18" charset="0"/>
                <a:ea typeface="ＭＳ Ｐゴシック" panose="020B0600070205080204" pitchFamily="50" charset="-128"/>
                <a:cs typeface="+mn-cs"/>
              </a:defRPr>
            </a:lvl2pPr>
            <a:lvl3pPr marL="914400" algn="l" rtl="0" eaLnBrk="0" fontAlgn="base" hangingPunct="0">
              <a:spcBef>
                <a:spcPct val="0"/>
              </a:spcBef>
              <a:spcAft>
                <a:spcPct val="0"/>
              </a:spcAft>
              <a:defRPr kumimoji="1" sz="2400" kern="1200">
                <a:solidFill>
                  <a:schemeClr val="tx1"/>
                </a:solidFill>
                <a:latin typeface="Times New Roman" panose="02020603050405020304" pitchFamily="18" charset="0"/>
                <a:ea typeface="ＭＳ Ｐゴシック" panose="020B0600070205080204" pitchFamily="50" charset="-128"/>
                <a:cs typeface="+mn-cs"/>
              </a:defRPr>
            </a:lvl3pPr>
            <a:lvl4pPr marL="1371600" algn="l" rtl="0" eaLnBrk="0" fontAlgn="base" hangingPunct="0">
              <a:spcBef>
                <a:spcPct val="0"/>
              </a:spcBef>
              <a:spcAft>
                <a:spcPct val="0"/>
              </a:spcAft>
              <a:defRPr kumimoji="1" sz="2400" kern="1200">
                <a:solidFill>
                  <a:schemeClr val="tx1"/>
                </a:solidFill>
                <a:latin typeface="Times New Roman" panose="02020603050405020304" pitchFamily="18" charset="0"/>
                <a:ea typeface="ＭＳ Ｐゴシック" panose="020B0600070205080204" pitchFamily="50" charset="-128"/>
                <a:cs typeface="+mn-cs"/>
              </a:defRPr>
            </a:lvl4pPr>
            <a:lvl5pPr marL="1828800" algn="l" rtl="0" eaLnBrk="0" fontAlgn="base" hangingPunct="0">
              <a:spcBef>
                <a:spcPct val="0"/>
              </a:spcBef>
              <a:spcAft>
                <a:spcPct val="0"/>
              </a:spcAft>
              <a:defRPr kumimoji="1" sz="2400" kern="1200">
                <a:solidFill>
                  <a:schemeClr val="tx1"/>
                </a:solidFill>
                <a:latin typeface="Times New Roman" panose="02020603050405020304" pitchFamily="18" charset="0"/>
                <a:ea typeface="ＭＳ Ｐゴシック" panose="020B0600070205080204" pitchFamily="50" charset="-128"/>
                <a:cs typeface="+mn-cs"/>
              </a:defRPr>
            </a:lvl5pPr>
            <a:lvl6pPr marL="2286000" algn="l" defTabSz="914400" rtl="0" eaLnBrk="1" latinLnBrk="0" hangingPunct="1">
              <a:defRPr kumimoji="1" sz="2400" kern="1200">
                <a:solidFill>
                  <a:schemeClr val="tx1"/>
                </a:solidFill>
                <a:latin typeface="Times New Roman" panose="02020603050405020304" pitchFamily="18" charset="0"/>
                <a:ea typeface="ＭＳ Ｐゴシック" panose="020B0600070205080204" pitchFamily="50" charset="-128"/>
                <a:cs typeface="+mn-cs"/>
              </a:defRPr>
            </a:lvl6pPr>
            <a:lvl7pPr marL="2743200" algn="l" defTabSz="914400" rtl="0" eaLnBrk="1" latinLnBrk="0" hangingPunct="1">
              <a:defRPr kumimoji="1" sz="2400" kern="1200">
                <a:solidFill>
                  <a:schemeClr val="tx1"/>
                </a:solidFill>
                <a:latin typeface="Times New Roman" panose="02020603050405020304" pitchFamily="18" charset="0"/>
                <a:ea typeface="ＭＳ Ｐゴシック" panose="020B0600070205080204" pitchFamily="50" charset="-128"/>
                <a:cs typeface="+mn-cs"/>
              </a:defRPr>
            </a:lvl7pPr>
            <a:lvl8pPr marL="3200400" algn="l" defTabSz="914400" rtl="0" eaLnBrk="1" latinLnBrk="0" hangingPunct="1">
              <a:defRPr kumimoji="1" sz="2400" kern="1200">
                <a:solidFill>
                  <a:schemeClr val="tx1"/>
                </a:solidFill>
                <a:latin typeface="Times New Roman" panose="02020603050405020304" pitchFamily="18" charset="0"/>
                <a:ea typeface="ＭＳ Ｐゴシック" panose="020B0600070205080204" pitchFamily="50" charset="-128"/>
                <a:cs typeface="+mn-cs"/>
              </a:defRPr>
            </a:lvl8pPr>
            <a:lvl9pPr marL="3657600" algn="l" defTabSz="914400" rtl="0" eaLnBrk="1" latinLnBrk="0" hangingPunct="1">
              <a:defRPr kumimoji="1" sz="2400" kern="1200">
                <a:solidFill>
                  <a:schemeClr val="tx1"/>
                </a:solidFill>
                <a:latin typeface="Times New Roman" panose="02020603050405020304" pitchFamily="18" charset="0"/>
                <a:ea typeface="ＭＳ Ｐゴシック" panose="020B0600070205080204" pitchFamily="50" charset="-128"/>
                <a:cs typeface="+mn-cs"/>
              </a:defRPr>
            </a:lvl9pPr>
          </a:lstStyle>
          <a:p>
            <a:fld id="{D2D8002D-B5B0-4BAC-B1F6-782DDCCE6D9C}" type="slidenum">
              <a:rPr lang="ja-JP" altLang="en-US" smtClean="0">
                <a:solidFill>
                  <a:prstClr val="black"/>
                </a:solidFill>
              </a:rPr>
              <a:pPr/>
              <a:t>21</a:t>
            </a:fld>
            <a:endParaRPr lang="ja-JP" altLang="en-US">
              <a:solidFill>
                <a:prstClr val="black"/>
              </a:solidFill>
            </a:endParaRPr>
          </a:p>
        </p:txBody>
      </p:sp>
      <p:sp>
        <p:nvSpPr>
          <p:cNvPr id="3" name="テキスト ボックス 2">
            <a:extLst>
              <a:ext uri="{FF2B5EF4-FFF2-40B4-BE49-F238E27FC236}">
                <a16:creationId xmlns:a16="http://schemas.microsoft.com/office/drawing/2014/main" id="{8D6EB24D-BC52-4E58-B79F-F98D9DC33970}"/>
              </a:ext>
            </a:extLst>
          </p:cNvPr>
          <p:cNvSpPr txBox="1"/>
          <p:nvPr/>
        </p:nvSpPr>
        <p:spPr>
          <a:xfrm>
            <a:off x="359595" y="5370031"/>
            <a:ext cx="7911102" cy="707886"/>
          </a:xfrm>
          <a:prstGeom prst="rect">
            <a:avLst/>
          </a:prstGeom>
          <a:noFill/>
        </p:spPr>
        <p:txBody>
          <a:bodyPr wrap="square" rtlCol="0">
            <a:spAutoFit/>
          </a:bodyPr>
          <a:lstStyle/>
          <a:p>
            <a:r>
              <a:rPr lang="en-US" altLang="ja-JP" sz="4000" dirty="0">
                <a:latin typeface="Segoe UI" panose="020B0502040204020203" pitchFamily="34" charset="0"/>
                <a:cs typeface="Segoe UI" panose="020B0502040204020203" pitchFamily="34" charset="0"/>
              </a:rPr>
              <a:t>Conclusion</a:t>
            </a:r>
            <a:endParaRPr kumimoji="1" lang="ja-JP" altLang="en-US" sz="4000" dirty="0" err="1">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2477330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5B3A85C-ADE8-4DF9-AEB9-AAB18E4BCA0A}"/>
              </a:ext>
            </a:extLst>
          </p:cNvPr>
          <p:cNvSpPr>
            <a:spLocks noGrp="1"/>
          </p:cNvSpPr>
          <p:nvPr>
            <p:ph type="title"/>
          </p:nvPr>
        </p:nvSpPr>
        <p:spPr/>
        <p:txBody>
          <a:bodyPr/>
          <a:lstStyle/>
          <a:p>
            <a:r>
              <a:rPr kumimoji="1" lang="en-US" altLang="ja-JP"/>
              <a:t>Conclusion</a:t>
            </a:r>
            <a:endParaRPr kumimoji="1" lang="ja-JP" altLang="en-US"/>
          </a:p>
        </p:txBody>
      </p:sp>
      <p:sp>
        <p:nvSpPr>
          <p:cNvPr id="3" name="コンテンツ プレースホルダー 2">
            <a:extLst>
              <a:ext uri="{FF2B5EF4-FFF2-40B4-BE49-F238E27FC236}">
                <a16:creationId xmlns:a16="http://schemas.microsoft.com/office/drawing/2014/main" id="{C498D9B1-A6F7-429B-8E49-AFD82ECFC3D9}"/>
              </a:ext>
            </a:extLst>
          </p:cNvPr>
          <p:cNvSpPr>
            <a:spLocks noGrp="1"/>
          </p:cNvSpPr>
          <p:nvPr>
            <p:ph idx="1"/>
          </p:nvPr>
        </p:nvSpPr>
        <p:spPr>
          <a:xfrm>
            <a:off x="266700" y="1094935"/>
            <a:ext cx="8610600" cy="5384800"/>
          </a:xfrm>
        </p:spPr>
        <p:txBody>
          <a:bodyPr/>
          <a:lstStyle/>
          <a:p>
            <a:r>
              <a:rPr lang="en-US" altLang="ja-JP" sz="2400" dirty="0">
                <a:latin typeface="Times New Roman" panose="02020603050405020304" pitchFamily="18" charset="0"/>
                <a:cs typeface="Times New Roman" panose="02020603050405020304" pitchFamily="18" charset="0"/>
              </a:rPr>
              <a:t>MACCS analyses were carried out focusing on the duration of SIP for PAZ residents at representative plants in Japan.</a:t>
            </a:r>
          </a:p>
          <a:p>
            <a:endParaRPr lang="en-US" altLang="ja-JP" sz="2400" dirty="0">
              <a:latin typeface="Times New Roman" panose="02020603050405020304" pitchFamily="18" charset="0"/>
              <a:cs typeface="Times New Roman" panose="02020603050405020304" pitchFamily="18" charset="0"/>
            </a:endParaRPr>
          </a:p>
          <a:p>
            <a:r>
              <a:rPr lang="en-US" altLang="ja-JP" sz="2400" dirty="0">
                <a:latin typeface="Times New Roman" panose="02020603050405020304" pitchFamily="18" charset="0"/>
                <a:cs typeface="Times New Roman" panose="02020603050405020304" pitchFamily="18" charset="0"/>
              </a:rPr>
              <a:t>In this study, population exceeding 100 mSv is used as an  evaluation indicator. The findings of this study are similar to those of the U.S. study.</a:t>
            </a:r>
          </a:p>
          <a:p>
            <a:pPr lvl="1"/>
            <a:r>
              <a:rPr lang="en-US" altLang="ja-JP" sz="2000" dirty="0">
                <a:latin typeface="Times New Roman" panose="02020603050405020304" pitchFamily="18" charset="0"/>
                <a:cs typeface="Times New Roman" panose="02020603050405020304" pitchFamily="18" charset="0"/>
              </a:rPr>
              <a:t>The overall trend that immediate evacuation becomes more effective as the evacuation time is shorter, is the same as the U.S. study.</a:t>
            </a:r>
          </a:p>
          <a:p>
            <a:endParaRPr lang="en-US" altLang="ja-JP" sz="2400" dirty="0">
              <a:latin typeface="Times New Roman" panose="02020603050405020304" pitchFamily="18" charset="0"/>
              <a:cs typeface="Times New Roman" panose="02020603050405020304" pitchFamily="18" charset="0"/>
            </a:endParaRPr>
          </a:p>
          <a:p>
            <a:r>
              <a:rPr lang="en-US" altLang="ja-JP" sz="2400" dirty="0">
                <a:latin typeface="Times New Roman" panose="02020603050405020304" pitchFamily="18" charset="0"/>
                <a:cs typeface="Times New Roman" panose="02020603050405020304" pitchFamily="18" charset="0"/>
              </a:rPr>
              <a:t>In scenarios with short release duration and immediate release, alternatives to immediate evacuation can be considered if evacuation is estimated to be time-consuming</a:t>
            </a:r>
            <a:r>
              <a:rPr lang="en-US" altLang="ja-JP" sz="2400" dirty="0">
                <a:solidFill>
                  <a:srgbClr val="333333"/>
                </a:solidFill>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249911147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C9A76C3-B755-4DAA-97C5-F25832973666}"/>
              </a:ext>
            </a:extLst>
          </p:cNvPr>
          <p:cNvSpPr>
            <a:spLocks noGrp="1"/>
          </p:cNvSpPr>
          <p:nvPr>
            <p:ph type="title"/>
          </p:nvPr>
        </p:nvSpPr>
        <p:spPr/>
        <p:txBody>
          <a:bodyPr/>
          <a:lstStyle/>
          <a:p>
            <a:r>
              <a:rPr kumimoji="1" lang="en-US" altLang="ja-JP" dirty="0"/>
              <a:t>Limitations of the Case Study</a:t>
            </a:r>
            <a:endParaRPr kumimoji="1" lang="ja-JP" altLang="en-US" dirty="0"/>
          </a:p>
        </p:txBody>
      </p:sp>
      <p:sp>
        <p:nvSpPr>
          <p:cNvPr id="3" name="コンテンツ プレースホルダー 2">
            <a:extLst>
              <a:ext uri="{FF2B5EF4-FFF2-40B4-BE49-F238E27FC236}">
                <a16:creationId xmlns:a16="http://schemas.microsoft.com/office/drawing/2014/main" id="{67112689-BF87-40C0-89DC-AE653CC3A160}"/>
              </a:ext>
            </a:extLst>
          </p:cNvPr>
          <p:cNvSpPr>
            <a:spLocks noGrp="1"/>
          </p:cNvSpPr>
          <p:nvPr>
            <p:ph idx="1"/>
          </p:nvPr>
        </p:nvSpPr>
        <p:spPr/>
        <p:txBody>
          <a:bodyPr/>
          <a:lstStyle/>
          <a:p>
            <a:r>
              <a:rPr kumimoji="1" lang="en-US" altLang="ja-JP" sz="2400" b="1" dirty="0">
                <a:latin typeface="Times New Roman" panose="02020603050405020304" pitchFamily="18" charset="0"/>
                <a:cs typeface="Times New Roman" panose="02020603050405020304" pitchFamily="18" charset="0"/>
              </a:rPr>
              <a:t>Population distributions</a:t>
            </a:r>
            <a:br>
              <a:rPr kumimoji="1" lang="en-US" altLang="ja-JP" sz="2400" dirty="0">
                <a:latin typeface="Times New Roman" panose="02020603050405020304" pitchFamily="18" charset="0"/>
                <a:cs typeface="Times New Roman" panose="02020603050405020304" pitchFamily="18" charset="0"/>
              </a:rPr>
            </a:br>
            <a:r>
              <a:rPr kumimoji="1" lang="en-US" altLang="ja-JP" sz="2400" dirty="0">
                <a:latin typeface="Times New Roman" panose="02020603050405020304" pitchFamily="18" charset="0"/>
                <a:cs typeface="Times New Roman" panose="02020603050405020304" pitchFamily="18" charset="0"/>
              </a:rPr>
              <a:t>Results may vary for plants with special population distributions.</a:t>
            </a:r>
          </a:p>
          <a:p>
            <a:pPr marL="0" indent="0">
              <a:buNone/>
            </a:pPr>
            <a:endParaRPr kumimoji="1" lang="en-US" altLang="ja-JP" sz="2400" dirty="0">
              <a:latin typeface="Times New Roman" panose="02020603050405020304" pitchFamily="18" charset="0"/>
              <a:cs typeface="Times New Roman" panose="02020603050405020304" pitchFamily="18" charset="0"/>
            </a:endParaRPr>
          </a:p>
          <a:p>
            <a:r>
              <a:rPr kumimoji="1" lang="en-US" altLang="ja-JP" sz="2400" b="1" dirty="0">
                <a:latin typeface="Times New Roman" panose="02020603050405020304" pitchFamily="18" charset="0"/>
                <a:cs typeface="Times New Roman" panose="02020603050405020304" pitchFamily="18" charset="0"/>
              </a:rPr>
              <a:t>Meteorological conditions</a:t>
            </a:r>
            <a:br>
              <a:rPr kumimoji="1" lang="en-US" altLang="ja-JP" sz="2400" dirty="0">
                <a:latin typeface="Times New Roman" panose="02020603050405020304" pitchFamily="18" charset="0"/>
                <a:cs typeface="Times New Roman" panose="02020603050405020304" pitchFamily="18" charset="0"/>
              </a:rPr>
            </a:br>
            <a:r>
              <a:rPr kumimoji="1" lang="en-US" altLang="ja-JP" sz="2400" dirty="0">
                <a:latin typeface="Times New Roman" panose="02020603050405020304" pitchFamily="18" charset="0"/>
                <a:cs typeface="Times New Roman" panose="02020603050405020304" pitchFamily="18" charset="0"/>
              </a:rPr>
              <a:t>For example, the contribution of inhalation will be smaller, and that of </a:t>
            </a:r>
            <a:r>
              <a:rPr kumimoji="1" lang="en-US" altLang="ja-JP" sz="2400" dirty="0" err="1">
                <a:latin typeface="Times New Roman" panose="02020603050405020304" pitchFamily="18" charset="0"/>
                <a:cs typeface="Times New Roman" panose="02020603050405020304" pitchFamily="18" charset="0"/>
              </a:rPr>
              <a:t>groundshine</a:t>
            </a:r>
            <a:r>
              <a:rPr kumimoji="1" lang="en-US" altLang="ja-JP" sz="2400" dirty="0">
                <a:latin typeface="Times New Roman" panose="02020603050405020304" pitchFamily="18" charset="0"/>
                <a:cs typeface="Times New Roman" panose="02020603050405020304" pitchFamily="18" charset="0"/>
              </a:rPr>
              <a:t> will be larger with respect to cases of heavy rainfall. This will change the trend of the results, for example, and exposure will rise </a:t>
            </a:r>
            <a:r>
              <a:rPr lang="en-US" altLang="ja-JP" sz="2400" dirty="0">
                <a:latin typeface="Times New Roman" panose="02020603050405020304" pitchFamily="18" charset="0"/>
                <a:cs typeface="Times New Roman" panose="02020603050405020304" pitchFamily="18" charset="0"/>
              </a:rPr>
              <a:t>in case of a </a:t>
            </a:r>
            <a:r>
              <a:rPr kumimoji="1" lang="en-US" altLang="ja-JP" sz="2400" dirty="0">
                <a:latin typeface="Times New Roman" panose="02020603050405020304" pitchFamily="18" charset="0"/>
                <a:cs typeface="Times New Roman" panose="02020603050405020304" pitchFamily="18" charset="0"/>
              </a:rPr>
              <a:t>longer duration of </a:t>
            </a:r>
            <a:r>
              <a:rPr lang="en-US" altLang="ja-JP" sz="2400" dirty="0">
                <a:latin typeface="Times New Roman" panose="02020603050405020304" pitchFamily="18" charset="0"/>
                <a:cs typeface="Times New Roman" panose="02020603050405020304" pitchFamily="18" charset="0"/>
              </a:rPr>
              <a:t>SIP</a:t>
            </a:r>
            <a:r>
              <a:rPr kumimoji="1" lang="en-US" altLang="ja-JP" sz="2400" dirty="0">
                <a:latin typeface="Times New Roman" panose="02020603050405020304" pitchFamily="18" charset="0"/>
                <a:cs typeface="Times New Roman" panose="02020603050405020304" pitchFamily="18" charset="0"/>
              </a:rPr>
              <a:t>. </a:t>
            </a:r>
          </a:p>
          <a:p>
            <a:endParaRPr kumimoji="1" lang="en-US" altLang="ja-JP" sz="2400" dirty="0">
              <a:latin typeface="Times New Roman" panose="02020603050405020304" pitchFamily="18" charset="0"/>
              <a:cs typeface="Times New Roman" panose="02020603050405020304" pitchFamily="18" charset="0"/>
            </a:endParaRPr>
          </a:p>
          <a:p>
            <a:r>
              <a:rPr kumimoji="1" lang="en-US" altLang="ja-JP" sz="2400" b="1" dirty="0">
                <a:latin typeface="Times New Roman" panose="02020603050405020304" pitchFamily="18" charset="0"/>
                <a:cs typeface="Times New Roman" panose="02020603050405020304" pitchFamily="18" charset="0"/>
              </a:rPr>
              <a:t>Building shielding factors</a:t>
            </a:r>
            <a:br>
              <a:rPr lang="en-US" altLang="ja-JP" sz="2400" dirty="0">
                <a:latin typeface="Times New Roman" panose="02020603050405020304" pitchFamily="18" charset="0"/>
                <a:cs typeface="Times New Roman" panose="02020603050405020304" pitchFamily="18" charset="0"/>
              </a:rPr>
            </a:br>
            <a:r>
              <a:rPr lang="en-US" altLang="ja-JP" sz="2400" dirty="0">
                <a:latin typeface="Times New Roman" panose="02020603050405020304" pitchFamily="18" charset="0"/>
                <a:cs typeface="Times New Roman" panose="02020603050405020304" pitchFamily="18" charset="0"/>
              </a:rPr>
              <a:t>Assumed </a:t>
            </a:r>
            <a:r>
              <a:rPr kumimoji="1" lang="en-US" altLang="ja-JP" sz="2400" dirty="0">
                <a:latin typeface="Times New Roman" panose="02020603050405020304" pitchFamily="18" charset="0"/>
                <a:cs typeface="Times New Roman" panose="02020603050405020304" pitchFamily="18" charset="0"/>
              </a:rPr>
              <a:t>a typical value in this case, but further analyses are needed assuming robust cases, etc.</a:t>
            </a:r>
            <a:endParaRPr kumimoji="1" lang="ja-JP" alt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3166525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F94499C-70F9-4F5A-8BD4-147FE2F27633}"/>
              </a:ext>
            </a:extLst>
          </p:cNvPr>
          <p:cNvSpPr>
            <a:spLocks noGrp="1"/>
          </p:cNvSpPr>
          <p:nvPr>
            <p:ph type="title"/>
          </p:nvPr>
        </p:nvSpPr>
        <p:spPr/>
        <p:txBody>
          <a:bodyPr/>
          <a:lstStyle/>
          <a:p>
            <a:r>
              <a:rPr kumimoji="1" lang="en-US" altLang="ja-JP"/>
              <a:t>Model Uncertainty</a:t>
            </a:r>
            <a:endParaRPr kumimoji="1" lang="ja-JP" altLang="en-US"/>
          </a:p>
        </p:txBody>
      </p:sp>
      <p:sp>
        <p:nvSpPr>
          <p:cNvPr id="3" name="コンテンツ プレースホルダー 2">
            <a:extLst>
              <a:ext uri="{FF2B5EF4-FFF2-40B4-BE49-F238E27FC236}">
                <a16:creationId xmlns:a16="http://schemas.microsoft.com/office/drawing/2014/main" id="{D9354D5C-3118-4802-BD3C-0E92028596FF}"/>
              </a:ext>
            </a:extLst>
          </p:cNvPr>
          <p:cNvSpPr>
            <a:spLocks noGrp="1"/>
          </p:cNvSpPr>
          <p:nvPr>
            <p:ph idx="1"/>
          </p:nvPr>
        </p:nvSpPr>
        <p:spPr>
          <a:xfrm>
            <a:off x="533399" y="1016000"/>
            <a:ext cx="8388928" cy="5384800"/>
          </a:xfrm>
        </p:spPr>
        <p:txBody>
          <a:bodyPr/>
          <a:lstStyle/>
          <a:p>
            <a:r>
              <a:rPr lang="en-US" altLang="ja-JP" b="0" i="0" dirty="0">
                <a:effectLst/>
                <a:latin typeface="Times New Roman" panose="02020603050405020304" pitchFamily="18" charset="0"/>
                <a:cs typeface="Times New Roman" panose="02020603050405020304" pitchFamily="18" charset="0"/>
              </a:rPr>
              <a:t>The protective effect of sheltering in place can vary over the duration of SIP.</a:t>
            </a:r>
          </a:p>
          <a:p>
            <a:pPr lvl="1"/>
            <a:r>
              <a:rPr lang="en-US" altLang="ja-JP" b="0" i="0" dirty="0">
                <a:effectLst/>
                <a:latin typeface="Times New Roman" panose="02020603050405020304" pitchFamily="18" charset="0"/>
                <a:cs typeface="Times New Roman" panose="02020603050405020304" pitchFamily="18" charset="0"/>
              </a:rPr>
              <a:t>MACCS uses a simple model as constant protection factors over time. </a:t>
            </a:r>
          </a:p>
          <a:p>
            <a:pPr lvl="1"/>
            <a:endParaRPr lang="en-US" altLang="ja-JP" dirty="0">
              <a:latin typeface="Times New Roman" panose="02020603050405020304" pitchFamily="18" charset="0"/>
              <a:cs typeface="Times New Roman" panose="02020603050405020304" pitchFamily="18" charset="0"/>
            </a:endParaRPr>
          </a:p>
          <a:p>
            <a:pPr marL="457200" lvl="1" indent="0">
              <a:buNone/>
            </a:pPr>
            <a:endParaRPr lang="en-US" altLang="ja-JP" b="0" i="0" dirty="0">
              <a:effectLst/>
              <a:latin typeface="Times New Roman" panose="02020603050405020304" pitchFamily="18" charset="0"/>
              <a:cs typeface="Times New Roman" panose="02020603050405020304" pitchFamily="18" charset="0"/>
            </a:endParaRPr>
          </a:p>
          <a:p>
            <a:r>
              <a:rPr lang="en-US" altLang="ja-JP" b="0" i="0" dirty="0">
                <a:effectLst/>
                <a:latin typeface="Times New Roman" panose="02020603050405020304" pitchFamily="18" charset="0"/>
                <a:cs typeface="Times New Roman" panose="02020603050405020304" pitchFamily="18" charset="0"/>
              </a:rPr>
              <a:t>It is essential to evaluate the impact of the model on the results.</a:t>
            </a:r>
          </a:p>
          <a:p>
            <a:pPr lvl="1"/>
            <a:r>
              <a:rPr lang="en-US" altLang="ja-JP" b="0" i="0" dirty="0">
                <a:effectLst/>
                <a:latin typeface="Times New Roman" panose="02020603050405020304" pitchFamily="18" charset="0"/>
                <a:cs typeface="Times New Roman" panose="02020603050405020304" pitchFamily="18" charset="0"/>
              </a:rPr>
              <a:t>JAEA has developed OSCAAR to simulate the effects of KI intake timing and the duration of sheltering or evacuation. </a:t>
            </a:r>
            <a:endParaRPr kumimoji="1" lang="ja-JP" altLang="en-US" sz="3600" dirty="0">
              <a:latin typeface="Times New Roman" panose="02020603050405020304" pitchFamily="18" charset="0"/>
              <a:cs typeface="Times New Roman" panose="02020603050405020304" pitchFamily="18" charset="0"/>
            </a:endParaRPr>
          </a:p>
        </p:txBody>
      </p:sp>
      <p:sp>
        <p:nvSpPr>
          <p:cNvPr id="4" name="矢印: 下 3">
            <a:extLst>
              <a:ext uri="{FF2B5EF4-FFF2-40B4-BE49-F238E27FC236}">
                <a16:creationId xmlns:a16="http://schemas.microsoft.com/office/drawing/2014/main" id="{2E7A5147-9909-45E3-BE6F-A9B6BB008E98}"/>
              </a:ext>
            </a:extLst>
          </p:cNvPr>
          <p:cNvSpPr/>
          <p:nvPr/>
        </p:nvSpPr>
        <p:spPr bwMode="auto">
          <a:xfrm>
            <a:off x="3789574" y="2875175"/>
            <a:ext cx="980389" cy="789495"/>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1" lang="ja-JP" altLang="en-US" sz="2400" b="0" i="0" u="none" strike="noStrike" cap="none" normalizeH="0" baseline="0">
              <a:ln>
                <a:noFill/>
              </a:ln>
              <a:solidFill>
                <a:schemeClr val="tx1"/>
              </a:solidFill>
              <a:effectLst/>
              <a:latin typeface="Times New Roman" pitchFamily="18" charset="0"/>
              <a:ea typeface="ＭＳ Ｐゴシック" pitchFamily="50" charset="-128"/>
            </a:endParaRPr>
          </a:p>
        </p:txBody>
      </p:sp>
    </p:spTree>
    <p:extLst>
      <p:ext uri="{BB962C8B-B14F-4D97-AF65-F5344CB8AC3E}">
        <p14:creationId xmlns:p14="http://schemas.microsoft.com/office/powerpoint/2010/main" val="136875701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FCB77EB-C8AA-4A75-9510-F8711017316B}"/>
              </a:ext>
            </a:extLst>
          </p:cNvPr>
          <p:cNvSpPr>
            <a:spLocks noGrp="1"/>
          </p:cNvSpPr>
          <p:nvPr>
            <p:ph type="title"/>
          </p:nvPr>
        </p:nvSpPr>
        <p:spPr/>
        <p:txBody>
          <a:bodyPr/>
          <a:lstStyle/>
          <a:p>
            <a:r>
              <a:rPr kumimoji="1" lang="en-US" altLang="ja-JP" dirty="0"/>
              <a:t>Acknowledgements</a:t>
            </a:r>
            <a:endParaRPr kumimoji="1" lang="ja-JP" altLang="en-US" dirty="0"/>
          </a:p>
        </p:txBody>
      </p:sp>
      <p:sp>
        <p:nvSpPr>
          <p:cNvPr id="3" name="コンテンツ プレースホルダー 2">
            <a:extLst>
              <a:ext uri="{FF2B5EF4-FFF2-40B4-BE49-F238E27FC236}">
                <a16:creationId xmlns:a16="http://schemas.microsoft.com/office/drawing/2014/main" id="{3786E9D7-FB8D-4B64-B38D-604C78EACA9F}"/>
              </a:ext>
            </a:extLst>
          </p:cNvPr>
          <p:cNvSpPr>
            <a:spLocks noGrp="1"/>
          </p:cNvSpPr>
          <p:nvPr>
            <p:ph idx="1"/>
          </p:nvPr>
        </p:nvSpPr>
        <p:spPr/>
        <p:txBody>
          <a:bodyPr/>
          <a:lstStyle/>
          <a:p>
            <a:pPr marL="0" indent="0">
              <a:buNone/>
            </a:pPr>
            <a:r>
              <a:rPr kumimoji="1" lang="en-US" altLang="ja-JP" dirty="0">
                <a:latin typeface="Times New Roman" panose="02020603050405020304" pitchFamily="18" charset="0"/>
                <a:cs typeface="Times New Roman" panose="02020603050405020304" pitchFamily="18" charset="0"/>
              </a:rPr>
              <a:t>We would like to extend our deepest gratitude to Mr. Mizuki </a:t>
            </a:r>
            <a:r>
              <a:rPr kumimoji="1" lang="en-US" altLang="ja-JP" dirty="0" err="1">
                <a:latin typeface="Times New Roman" panose="02020603050405020304" pitchFamily="18" charset="0"/>
                <a:cs typeface="Times New Roman" panose="02020603050405020304" pitchFamily="18" charset="0"/>
              </a:rPr>
              <a:t>Uono</a:t>
            </a:r>
            <a:r>
              <a:rPr kumimoji="1" lang="en-US" altLang="ja-JP" dirty="0">
                <a:latin typeface="Times New Roman" panose="02020603050405020304" pitchFamily="18" charset="0"/>
                <a:cs typeface="Times New Roman" panose="02020603050405020304" pitchFamily="18" charset="0"/>
              </a:rPr>
              <a:t> for taking primary </a:t>
            </a:r>
            <a:r>
              <a:rPr kumimoji="1" lang="en-US" altLang="ja-JP">
                <a:latin typeface="Times New Roman" panose="02020603050405020304" pitchFamily="18" charset="0"/>
                <a:cs typeface="Times New Roman" panose="02020603050405020304" pitchFamily="18" charset="0"/>
              </a:rPr>
              <a:t>responsibility for </a:t>
            </a:r>
            <a:r>
              <a:rPr kumimoji="1" lang="en-US" altLang="ja-JP" dirty="0">
                <a:latin typeface="Times New Roman" panose="02020603050405020304" pitchFamily="18" charset="0"/>
                <a:cs typeface="Times New Roman" panose="02020603050405020304" pitchFamily="18" charset="0"/>
              </a:rPr>
              <a:t>programming and for greatly assisting in the analysis of the results.</a:t>
            </a:r>
          </a:p>
          <a:p>
            <a:pPr marL="0" indent="0">
              <a:buNone/>
            </a:pPr>
            <a:endParaRPr lang="en-US" altLang="ja-JP" dirty="0">
              <a:latin typeface="Times New Roman" panose="02020603050405020304" pitchFamily="18" charset="0"/>
              <a:cs typeface="Times New Roman" panose="02020603050405020304" pitchFamily="18" charset="0"/>
            </a:endParaRPr>
          </a:p>
          <a:p>
            <a:pPr marL="0" indent="0">
              <a:buNone/>
            </a:pPr>
            <a:r>
              <a:rPr kumimoji="1" lang="en-US" altLang="ja-JP" dirty="0">
                <a:latin typeface="Times New Roman" panose="02020603050405020304" pitchFamily="18" charset="0"/>
                <a:cs typeface="Times New Roman" panose="02020603050405020304" pitchFamily="18" charset="0"/>
              </a:rPr>
              <a:t>We would like to also extend our deepest gratitude to Dr. Chihiro Suzuki and Dr. Yutaka Abe for giving advice about our out results.</a:t>
            </a:r>
            <a:endParaRPr kumimoji="1" lang="ja-JP" altLang="en-US" dirty="0">
              <a:latin typeface="Times New Roman" panose="02020603050405020304" pitchFamily="18" charset="0"/>
              <a:cs typeface="Times New Roman" panose="02020603050405020304" pitchFamily="18" charset="0"/>
            </a:endParaRPr>
          </a:p>
          <a:p>
            <a:pPr marL="0" indent="0">
              <a:buNone/>
            </a:pP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180774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DA91420-AE20-4A0E-820A-B162150BCC3E}"/>
              </a:ext>
            </a:extLst>
          </p:cNvPr>
          <p:cNvSpPr>
            <a:spLocks noGrp="1"/>
          </p:cNvSpPr>
          <p:nvPr>
            <p:ph type="title"/>
          </p:nvPr>
        </p:nvSpPr>
        <p:spPr/>
        <p:txBody>
          <a:bodyPr/>
          <a:lstStyle/>
          <a:p>
            <a:r>
              <a:rPr kumimoji="1" lang="en-US" altLang="ja-JP"/>
              <a:t>Appendix</a:t>
            </a:r>
            <a:endParaRPr kumimoji="1" lang="ja-JP" altLang="en-US"/>
          </a:p>
        </p:txBody>
      </p:sp>
      <p:sp>
        <p:nvSpPr>
          <p:cNvPr id="3" name="コンテンツ プレースホルダー 2">
            <a:extLst>
              <a:ext uri="{FF2B5EF4-FFF2-40B4-BE49-F238E27FC236}">
                <a16:creationId xmlns:a16="http://schemas.microsoft.com/office/drawing/2014/main" id="{8C135A20-8260-48A6-9C20-F75936F70D31}"/>
              </a:ext>
            </a:extLst>
          </p:cNvPr>
          <p:cNvSpPr>
            <a:spLocks noGrp="1"/>
          </p:cNvSpPr>
          <p:nvPr>
            <p:ph idx="1"/>
          </p:nvPr>
        </p:nvSpPr>
        <p:spPr/>
        <p:txBody>
          <a:bodyPr/>
          <a:lstStyle/>
          <a:p>
            <a:endParaRPr kumimoji="1" lang="ja-JP" altLang="en-US"/>
          </a:p>
        </p:txBody>
      </p:sp>
    </p:spTree>
    <p:extLst>
      <p:ext uri="{BB962C8B-B14F-4D97-AF65-F5344CB8AC3E}">
        <p14:creationId xmlns:p14="http://schemas.microsoft.com/office/powerpoint/2010/main" val="70388643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52BBB6A-4321-4DBD-82FF-CA6D8DA13B77}"/>
              </a:ext>
            </a:extLst>
          </p:cNvPr>
          <p:cNvSpPr>
            <a:spLocks noGrp="1"/>
          </p:cNvSpPr>
          <p:nvPr>
            <p:ph type="title"/>
          </p:nvPr>
        </p:nvSpPr>
        <p:spPr>
          <a:xfrm>
            <a:off x="533400" y="260350"/>
            <a:ext cx="8435502" cy="577850"/>
          </a:xfrm>
        </p:spPr>
        <p:txBody>
          <a:bodyPr/>
          <a:lstStyle/>
          <a:p>
            <a:r>
              <a:rPr kumimoji="1" lang="en-US" altLang="ja-JP" sz="2400" dirty="0"/>
              <a:t>Research Activities in NRA Japan using MACCS</a:t>
            </a:r>
            <a:endParaRPr kumimoji="1" lang="ja-JP" altLang="en-US" sz="2400" dirty="0"/>
          </a:p>
        </p:txBody>
      </p:sp>
      <p:sp>
        <p:nvSpPr>
          <p:cNvPr id="8" name="コンテンツ プレースホルダー 7">
            <a:extLst>
              <a:ext uri="{FF2B5EF4-FFF2-40B4-BE49-F238E27FC236}">
                <a16:creationId xmlns:a16="http://schemas.microsoft.com/office/drawing/2014/main" id="{ED369AB9-0E9B-4754-ADF8-3683229B391C}"/>
              </a:ext>
            </a:extLst>
          </p:cNvPr>
          <p:cNvSpPr txBox="1">
            <a:spLocks noGrp="1"/>
          </p:cNvSpPr>
          <p:nvPr>
            <p:ph idx="1"/>
          </p:nvPr>
        </p:nvSpPr>
        <p:spPr>
          <a:xfrm>
            <a:off x="87588" y="941660"/>
            <a:ext cx="9056412" cy="5795946"/>
          </a:xfrm>
          <a:prstGeom prst="rect">
            <a:avLst/>
          </a:prstGeom>
          <a:noFill/>
        </p:spPr>
        <p:txBody>
          <a:bodyPr wrap="square" rtlCol="0">
            <a:spAutoFit/>
          </a:bodyPr>
          <a:lstStyle/>
          <a:p>
            <a:pPr marL="0" indent="0" algn="l">
              <a:buNone/>
            </a:pPr>
            <a:r>
              <a:rPr lang="en-US" altLang="ja-JP" sz="1800" b="0" i="0" dirty="0">
                <a:effectLst/>
                <a:latin typeface="Times New Roman" panose="02020603050405020304" pitchFamily="18" charset="0"/>
                <a:cs typeface="Times New Roman" panose="02020603050405020304" pitchFamily="18" charset="0"/>
              </a:rPr>
              <a:t>(1) Characterization of accident scenarios from the viewpoint of </a:t>
            </a:r>
            <a:r>
              <a:rPr lang="en-US" altLang="ja-JP" sz="1800" dirty="0">
                <a:latin typeface="Times New Roman" panose="02020603050405020304" pitchFamily="18" charset="0"/>
                <a:cs typeface="Times New Roman" panose="02020603050405020304" pitchFamily="18" charset="0"/>
              </a:rPr>
              <a:t>e</a:t>
            </a:r>
            <a:r>
              <a:rPr lang="en-US" altLang="ja-JP" sz="1800" b="0" i="0" dirty="0">
                <a:effectLst/>
                <a:latin typeface="Times New Roman" panose="02020603050405020304" pitchFamily="18" charset="0"/>
                <a:cs typeface="Times New Roman" panose="02020603050405020304" pitchFamily="18" charset="0"/>
              </a:rPr>
              <a:t>mergency </a:t>
            </a:r>
            <a:r>
              <a:rPr lang="en-US" altLang="ja-JP" sz="1800" dirty="0">
                <a:latin typeface="Times New Roman" panose="02020603050405020304" pitchFamily="18" charset="0"/>
                <a:cs typeface="Times New Roman" panose="02020603050405020304" pitchFamily="18" charset="0"/>
              </a:rPr>
              <a:t>p</a:t>
            </a:r>
            <a:r>
              <a:rPr lang="en-US" altLang="ja-JP" sz="1800" b="0" i="0" dirty="0">
                <a:effectLst/>
                <a:latin typeface="Times New Roman" panose="02020603050405020304" pitchFamily="18" charset="0"/>
                <a:cs typeface="Times New Roman" panose="02020603050405020304" pitchFamily="18" charset="0"/>
              </a:rPr>
              <a:t>reparedness</a:t>
            </a:r>
          </a:p>
          <a:p>
            <a:pPr marL="800100" lvl="1" indent="-342900">
              <a:buFont typeface="+mj-lt"/>
              <a:buAutoNum type="alphaUcParenR"/>
            </a:pPr>
            <a:r>
              <a:rPr lang="en-US" altLang="ja-JP" sz="1800" b="0" i="0" dirty="0">
                <a:effectLst/>
                <a:latin typeface="Times New Roman" panose="02020603050405020304" pitchFamily="18" charset="0"/>
                <a:cs typeface="Times New Roman" panose="02020603050405020304" pitchFamily="18" charset="0"/>
              </a:rPr>
              <a:t> Accident Progression Analysis</a:t>
            </a:r>
            <a:br>
              <a:rPr lang="en-US" altLang="ja-JP" sz="1800" b="0" i="0" dirty="0">
                <a:effectLst/>
                <a:latin typeface="Times New Roman" panose="02020603050405020304" pitchFamily="18" charset="0"/>
                <a:cs typeface="Times New Roman" panose="02020603050405020304" pitchFamily="18" charset="0"/>
              </a:rPr>
            </a:br>
            <a:r>
              <a:rPr lang="en-US" altLang="ja-JP" sz="1800" b="0" i="0" dirty="0">
                <a:effectLst/>
                <a:latin typeface="Times New Roman" panose="02020603050405020304" pitchFamily="18" charset="0"/>
                <a:cs typeface="Times New Roman" panose="02020603050405020304" pitchFamily="18" charset="0"/>
              </a:rPr>
              <a:t>   The Development of analytical models using </a:t>
            </a:r>
            <a:r>
              <a:rPr lang="en-US" altLang="ja-JP" sz="1800" i="0" dirty="0">
                <a:effectLst/>
                <a:latin typeface="Times New Roman" panose="02020603050405020304" pitchFamily="18" charset="0"/>
                <a:cs typeface="Times New Roman" panose="02020603050405020304" pitchFamily="18" charset="0"/>
              </a:rPr>
              <a:t>MELCOR </a:t>
            </a:r>
            <a:r>
              <a:rPr lang="en-US" altLang="ja-JP" sz="1800" dirty="0">
                <a:latin typeface="Times New Roman" panose="02020603050405020304" pitchFamily="18" charset="0"/>
                <a:cs typeface="Times New Roman" panose="02020603050405020304" pitchFamily="18" charset="0"/>
              </a:rPr>
              <a:t>is</a:t>
            </a:r>
            <a:r>
              <a:rPr lang="en-US" altLang="ja-JP" sz="1800" i="0" dirty="0">
                <a:effectLst/>
                <a:latin typeface="Times New Roman" panose="02020603050405020304" pitchFamily="18" charset="0"/>
                <a:cs typeface="Times New Roman" panose="02020603050405020304" pitchFamily="18" charset="0"/>
              </a:rPr>
              <a:t> carried out to analyze the accident progression considering accident countermeasures; such as </a:t>
            </a:r>
            <a:r>
              <a:rPr lang="en-US" altLang="ja-JP" sz="1800" dirty="0">
                <a:latin typeface="Times New Roman" panose="02020603050405020304" pitchFamily="18" charset="0"/>
                <a:cs typeface="Times New Roman" panose="02020603050405020304" pitchFamily="18" charset="0"/>
              </a:rPr>
              <a:t>FCVS,</a:t>
            </a:r>
            <a:r>
              <a:rPr lang="en-US" altLang="ja-JP" sz="1800" i="0" dirty="0">
                <a:effectLst/>
                <a:latin typeface="Times New Roman" panose="02020603050405020304" pitchFamily="18" charset="0"/>
                <a:cs typeface="Times New Roman" panose="02020603050405020304" pitchFamily="18" charset="0"/>
              </a:rPr>
              <a:t> that are introduced in the new regulatory standards</a:t>
            </a:r>
            <a:r>
              <a:rPr lang="en-US" altLang="ja-JP" sz="1800" b="0" i="0" dirty="0">
                <a:effectLst/>
                <a:latin typeface="Times New Roman" panose="02020603050405020304" pitchFamily="18" charset="0"/>
                <a:cs typeface="Times New Roman" panose="02020603050405020304" pitchFamily="18" charset="0"/>
              </a:rPr>
              <a:t>. These results are used to characterize accident scenarios from an emergency preparedness perspective.</a:t>
            </a:r>
          </a:p>
          <a:p>
            <a:pPr marL="800100" lvl="1" indent="-342900">
              <a:buFont typeface="+mj-lt"/>
              <a:buAutoNum type="alphaUcParenR"/>
            </a:pPr>
            <a:r>
              <a:rPr lang="en-US" altLang="ja-JP" sz="1800" b="0" i="0" dirty="0">
                <a:effectLst/>
                <a:latin typeface="Times New Roman" panose="02020603050405020304" pitchFamily="18" charset="0"/>
                <a:cs typeface="Times New Roman" panose="02020603050405020304" pitchFamily="18" charset="0"/>
              </a:rPr>
              <a:t>Consequence Analysis for the Environment</a:t>
            </a:r>
            <a:br>
              <a:rPr lang="en-US" altLang="ja-JP" sz="1800" b="0" i="0" dirty="0">
                <a:effectLst/>
                <a:latin typeface="Times New Roman" panose="02020603050405020304" pitchFamily="18" charset="0"/>
                <a:cs typeface="Times New Roman" panose="02020603050405020304" pitchFamily="18" charset="0"/>
              </a:rPr>
            </a:br>
            <a:r>
              <a:rPr lang="en-US" altLang="ja-JP" sz="1800" b="0" i="0" dirty="0">
                <a:effectLst/>
                <a:latin typeface="Times New Roman" panose="02020603050405020304" pitchFamily="18" charset="0"/>
                <a:cs typeface="Times New Roman" panose="02020603050405020304" pitchFamily="18" charset="0"/>
              </a:rPr>
              <a:t>    Consequence analyses using MACCS are performed for those accident scenarios under Japanese environmental conditions. Based on analysis results, accident scenarios are to be grouped in terms of doses characteristics, and the release categories are classified considering effective protective actions based on the </a:t>
            </a:r>
            <a:r>
              <a:rPr lang="en-US" altLang="ja-JP" sz="1800" b="0" i="0">
                <a:effectLst/>
                <a:latin typeface="Times New Roman" panose="02020603050405020304" pitchFamily="18" charset="0"/>
                <a:cs typeface="Times New Roman" panose="02020603050405020304" pitchFamily="18" charset="0"/>
              </a:rPr>
              <a:t>plant conditions.</a:t>
            </a:r>
            <a:endParaRPr lang="en-US" altLang="ja-JP" sz="1800" dirty="0">
              <a:latin typeface="Times New Roman" panose="02020603050405020304" pitchFamily="18" charset="0"/>
              <a:cs typeface="Times New Roman" panose="02020603050405020304" pitchFamily="18" charset="0"/>
            </a:endParaRPr>
          </a:p>
          <a:p>
            <a:pPr marL="0" indent="0" algn="l">
              <a:buNone/>
            </a:pPr>
            <a:r>
              <a:rPr lang="en-US" altLang="ja-JP" sz="1800" b="0" i="0" dirty="0">
                <a:effectLst/>
                <a:latin typeface="Times New Roman" panose="02020603050405020304" pitchFamily="18" charset="0"/>
                <a:cs typeface="Times New Roman" panose="02020603050405020304" pitchFamily="18" charset="0"/>
              </a:rPr>
              <a:t>(2) Characteristic analysis of risk considering protective actions</a:t>
            </a:r>
          </a:p>
          <a:p>
            <a:pPr marL="800100" lvl="1" indent="-342900">
              <a:buFont typeface="+mj-lt"/>
              <a:buAutoNum type="alphaUcParenR"/>
            </a:pPr>
            <a:r>
              <a:rPr lang="en-US" altLang="ja-JP" sz="1800" b="0" i="0" dirty="0">
                <a:effectLst/>
                <a:latin typeface="Times New Roman" panose="02020603050405020304" pitchFamily="18" charset="0"/>
                <a:cs typeface="Times New Roman" panose="02020603050405020304" pitchFamily="18" charset="0"/>
              </a:rPr>
              <a:t>Risk characteristic </a:t>
            </a:r>
            <a:r>
              <a:rPr lang="en-US" altLang="ja-JP" sz="1800" dirty="0">
                <a:latin typeface="Times New Roman" panose="02020603050405020304" pitchFamily="18" charset="0"/>
                <a:cs typeface="Times New Roman" panose="02020603050405020304" pitchFamily="18" charset="0"/>
              </a:rPr>
              <a:t>a</a:t>
            </a:r>
            <a:r>
              <a:rPr lang="en-US" altLang="ja-JP" sz="1800" b="0" i="0" dirty="0">
                <a:effectLst/>
                <a:latin typeface="Times New Roman" panose="02020603050405020304" pitchFamily="18" charset="0"/>
                <a:cs typeface="Times New Roman" panose="02020603050405020304" pitchFamily="18" charset="0"/>
              </a:rPr>
              <a:t>nalysis </a:t>
            </a:r>
            <a:r>
              <a:rPr lang="en-US" altLang="ja-JP" sz="1800" dirty="0">
                <a:latin typeface="Times New Roman" panose="02020603050405020304" pitchFamily="18" charset="0"/>
                <a:cs typeface="Times New Roman" panose="02020603050405020304" pitchFamily="18" charset="0"/>
              </a:rPr>
              <a:t>c</a:t>
            </a:r>
            <a:r>
              <a:rPr lang="en-US" altLang="ja-JP" sz="1800" b="0" i="0" dirty="0">
                <a:effectLst/>
                <a:latin typeface="Times New Roman" panose="02020603050405020304" pitchFamily="18" charset="0"/>
                <a:cs typeface="Times New Roman" panose="02020603050405020304" pitchFamily="18" charset="0"/>
              </a:rPr>
              <a:t>onsidering </a:t>
            </a:r>
            <a:r>
              <a:rPr lang="en-US" altLang="ja-JP" sz="1800" dirty="0">
                <a:latin typeface="Times New Roman" panose="02020603050405020304" pitchFamily="18" charset="0"/>
                <a:cs typeface="Times New Roman" panose="02020603050405020304" pitchFamily="18" charset="0"/>
              </a:rPr>
              <a:t>p</a:t>
            </a:r>
            <a:r>
              <a:rPr lang="en-US" altLang="ja-JP" sz="1800" b="0" i="0" dirty="0">
                <a:effectLst/>
                <a:latin typeface="Times New Roman" panose="02020603050405020304" pitchFamily="18" charset="0"/>
                <a:cs typeface="Times New Roman" panose="02020603050405020304" pitchFamily="18" charset="0"/>
              </a:rPr>
              <a:t>rotective </a:t>
            </a:r>
            <a:r>
              <a:rPr lang="en-US" altLang="ja-JP" sz="1800" dirty="0">
                <a:latin typeface="Times New Roman" panose="02020603050405020304" pitchFamily="18" charset="0"/>
                <a:cs typeface="Times New Roman" panose="02020603050405020304" pitchFamily="18" charset="0"/>
              </a:rPr>
              <a:t>actions</a:t>
            </a:r>
            <a:r>
              <a:rPr lang="en-US" altLang="ja-JP" sz="1800" b="0" i="0" dirty="0">
                <a:effectLst/>
                <a:latin typeface="Times New Roman" panose="02020603050405020304" pitchFamily="18" charset="0"/>
                <a:cs typeface="Times New Roman" panose="02020603050405020304" pitchFamily="18" charset="0"/>
              </a:rPr>
              <a:t> (MACCS and OSCAAR) Appropriate combinations of protective actions are investigated by confirming the effects on radiation doses for each scenario for each target of protective actions</a:t>
            </a:r>
          </a:p>
          <a:p>
            <a:pPr algn="l"/>
            <a:endParaRPr lang="en-US" altLang="ja-JP" sz="1800" b="0" i="0" dirty="0">
              <a:effectLst/>
              <a:latin typeface="Times New Roman" panose="02020603050405020304" pitchFamily="18" charset="0"/>
              <a:cs typeface="Times New Roman" panose="02020603050405020304" pitchFamily="18" charset="0"/>
            </a:endParaRPr>
          </a:p>
          <a:p>
            <a:pPr algn="l"/>
            <a:endParaRPr lang="en-US" altLang="ja-JP" sz="1800" b="0" i="0" dirty="0">
              <a:effectLst/>
              <a:latin typeface="Times New Roman" panose="02020603050405020304" pitchFamily="18" charset="0"/>
              <a:cs typeface="Times New Roman" panose="02020603050405020304" pitchFamily="18" charset="0"/>
            </a:endParaRPr>
          </a:p>
          <a:p>
            <a:pPr algn="l"/>
            <a:endParaRPr lang="en-US" altLang="ja-JP" sz="1800" b="0" i="0" dirty="0">
              <a:effectLst/>
              <a:latin typeface="Times New Roman" panose="02020603050405020304" pitchFamily="18" charset="0"/>
              <a:cs typeface="Times New Roman" panose="02020603050405020304" pitchFamily="18" charset="0"/>
            </a:endParaRPr>
          </a:p>
          <a:p>
            <a:pPr algn="l"/>
            <a:endParaRPr lang="en-US" altLang="ja-JP" sz="1800" b="0" i="0" dirty="0">
              <a:effectLst/>
              <a:latin typeface="Times New Roman" panose="02020603050405020304" pitchFamily="18" charset="0"/>
              <a:cs typeface="Times New Roman" panose="02020603050405020304" pitchFamily="18" charset="0"/>
            </a:endParaRPr>
          </a:p>
        </p:txBody>
      </p:sp>
      <p:sp>
        <p:nvSpPr>
          <p:cNvPr id="6" name="正方形/長方形 5">
            <a:extLst>
              <a:ext uri="{FF2B5EF4-FFF2-40B4-BE49-F238E27FC236}">
                <a16:creationId xmlns:a16="http://schemas.microsoft.com/office/drawing/2014/main" id="{EC77C396-A846-4298-ACB2-232A6E0EB535}"/>
              </a:ext>
            </a:extLst>
          </p:cNvPr>
          <p:cNvSpPr/>
          <p:nvPr/>
        </p:nvSpPr>
        <p:spPr>
          <a:xfrm>
            <a:off x="533400" y="5948516"/>
            <a:ext cx="8018998" cy="86032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US" altLang="ja-JP" sz="1800" dirty="0">
                <a:solidFill>
                  <a:schemeClr val="tx2"/>
                </a:solidFill>
                <a:latin typeface="Times New Roman" panose="02020603050405020304" pitchFamily="18" charset="0"/>
                <a:cs typeface="Times New Roman" panose="02020603050405020304" pitchFamily="18" charset="0"/>
              </a:rPr>
              <a:t>Identify protective</a:t>
            </a:r>
            <a:r>
              <a:rPr lang="ja-JP" altLang="en-US" sz="1800" dirty="0">
                <a:solidFill>
                  <a:schemeClr val="tx2"/>
                </a:solidFill>
                <a:latin typeface="Times New Roman" panose="02020603050405020304" pitchFamily="18" charset="0"/>
                <a:cs typeface="Times New Roman" panose="02020603050405020304" pitchFamily="18" charset="0"/>
              </a:rPr>
              <a:t> </a:t>
            </a:r>
            <a:r>
              <a:rPr lang="en-US" altLang="ja-JP" sz="1800" dirty="0">
                <a:solidFill>
                  <a:schemeClr val="tx2"/>
                </a:solidFill>
                <a:latin typeface="Times New Roman" panose="02020603050405020304" pitchFamily="18" charset="0"/>
                <a:cs typeface="Times New Roman" panose="02020603050405020304" pitchFamily="18" charset="0"/>
              </a:rPr>
              <a:t>actions that can be effectively implemented based on the status of plants in Japan. Here, "Rapidly Progressing Severe Accident" scenario analyzed using MACCS is introduced.</a:t>
            </a:r>
          </a:p>
        </p:txBody>
      </p:sp>
    </p:spTree>
    <p:extLst>
      <p:ext uri="{BB962C8B-B14F-4D97-AF65-F5344CB8AC3E}">
        <p14:creationId xmlns:p14="http://schemas.microsoft.com/office/powerpoint/2010/main" val="289256512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18D839A-5866-4BE6-9BFA-BB3E2001A558}"/>
              </a:ext>
            </a:extLst>
          </p:cNvPr>
          <p:cNvSpPr>
            <a:spLocks noGrp="1"/>
          </p:cNvSpPr>
          <p:nvPr>
            <p:ph type="title"/>
          </p:nvPr>
        </p:nvSpPr>
        <p:spPr>
          <a:xfrm>
            <a:off x="533399" y="260350"/>
            <a:ext cx="8746403" cy="577850"/>
          </a:xfrm>
        </p:spPr>
        <p:txBody>
          <a:bodyPr/>
          <a:lstStyle/>
          <a:p>
            <a:r>
              <a:rPr kumimoji="1" lang="en-US" altLang="ja-JP" sz="2800"/>
              <a:t>Comparing the results under several evacuation time</a:t>
            </a:r>
            <a:endParaRPr kumimoji="1" lang="ja-JP" altLang="en-US" sz="2800"/>
          </a:p>
        </p:txBody>
      </p:sp>
      <p:sp>
        <p:nvSpPr>
          <p:cNvPr id="5" name="コンテンツ プレースホルダー 5">
            <a:extLst>
              <a:ext uri="{FF2B5EF4-FFF2-40B4-BE49-F238E27FC236}">
                <a16:creationId xmlns:a16="http://schemas.microsoft.com/office/drawing/2014/main" id="{561023A0-8D9B-4A52-B3EC-B7739A19B693}"/>
              </a:ext>
            </a:extLst>
          </p:cNvPr>
          <p:cNvSpPr txBox="1">
            <a:spLocks/>
          </p:cNvSpPr>
          <p:nvPr/>
        </p:nvSpPr>
        <p:spPr bwMode="auto">
          <a:xfrm>
            <a:off x="2565852" y="965851"/>
            <a:ext cx="3454703" cy="577850"/>
          </a:xfrm>
          <a:prstGeom prst="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none" lIns="91440" tIns="45720" rIns="91440" bIns="45720" numCol="1" rtlCol="0" anchor="ctr" anchorCtr="0" compatLnSpc="1">
            <a:prstTxWarp prst="textNoShape">
              <a:avLst/>
            </a:prstTxWarp>
          </a:bodyPr>
          <a:lstStyle>
            <a:lvl1pPr marL="342900" indent="-342900" algn="l" rtl="0" eaLnBrk="0" fontAlgn="base" hangingPunct="0">
              <a:spcBef>
                <a:spcPct val="20000"/>
              </a:spcBef>
              <a:spcAft>
                <a:spcPct val="0"/>
              </a:spcAft>
              <a:buFont typeface="Wingdings" panose="05000000000000000000" pitchFamily="2" charset="2"/>
              <a:buChar char="Ø"/>
              <a:defRPr kumimoji="1" sz="2800">
                <a:solidFill>
                  <a:schemeClr val="tx1"/>
                </a:solidFill>
                <a:latin typeface="+mn-lt"/>
                <a:ea typeface="+mn-ea"/>
                <a:cs typeface="+mn-cs"/>
              </a:defRPr>
            </a:lvl1pPr>
            <a:lvl2pPr marL="742950" indent="-285750" algn="l" rtl="0" eaLnBrk="0" fontAlgn="base" hangingPunct="0">
              <a:spcBef>
                <a:spcPct val="20000"/>
              </a:spcBef>
              <a:spcAft>
                <a:spcPct val="0"/>
              </a:spcAft>
              <a:buFont typeface="Wingdings" panose="05000000000000000000" pitchFamily="2" charset="2"/>
              <a:buChar char="u"/>
              <a:defRPr kumimoji="1" sz="2400">
                <a:solidFill>
                  <a:schemeClr val="tx1"/>
                </a:solidFill>
                <a:latin typeface="+mn-lt"/>
                <a:ea typeface="+mn-ea"/>
              </a:defRPr>
            </a:lvl2pPr>
            <a:lvl3pPr marL="1143000" indent="-228600" algn="l" rtl="0" eaLnBrk="0" fontAlgn="base" hangingPunct="0">
              <a:spcBef>
                <a:spcPct val="20000"/>
              </a:spcBef>
              <a:spcAft>
                <a:spcPct val="0"/>
              </a:spcAft>
              <a:buFont typeface="Wingdings" panose="05000000000000000000" pitchFamily="2" charset="2"/>
              <a:buChar char="l"/>
              <a:defRPr kumimoji="1" sz="2000">
                <a:solidFill>
                  <a:schemeClr val="tx1"/>
                </a:solidFill>
                <a:latin typeface="+mn-lt"/>
                <a:ea typeface="+mn-ea"/>
              </a:defRPr>
            </a:lvl3pPr>
            <a:lvl4pPr marL="1600200" indent="-228600" algn="l" rtl="0" eaLnBrk="0" fontAlgn="base" hangingPunct="0">
              <a:spcBef>
                <a:spcPct val="20000"/>
              </a:spcBef>
              <a:spcAft>
                <a:spcPct val="0"/>
              </a:spcAft>
              <a:buFont typeface="Wingdings" panose="05000000000000000000" pitchFamily="2" charset="2"/>
              <a:buChar char="n"/>
              <a:defRPr kumimoji="1">
                <a:solidFill>
                  <a:schemeClr val="tx1"/>
                </a:solidFill>
                <a:latin typeface="+mn-lt"/>
                <a:ea typeface="+mn-ea"/>
              </a:defRPr>
            </a:lvl4pPr>
            <a:lvl5pPr marL="2057400" indent="-228600" algn="l" rtl="0" eaLnBrk="0" fontAlgn="base" hangingPunct="0">
              <a:spcBef>
                <a:spcPct val="20000"/>
              </a:spcBef>
              <a:spcAft>
                <a:spcPct val="0"/>
              </a:spcAft>
              <a:buChar char="»"/>
              <a:defRPr kumimoji="1" sz="1600">
                <a:solidFill>
                  <a:schemeClr val="tx1"/>
                </a:solidFill>
                <a:latin typeface="+mn-lt"/>
                <a:ea typeface="+mn-ea"/>
              </a:defRPr>
            </a:lvl5pPr>
            <a:lvl6pPr marL="2514600" indent="-228600" algn="l" rtl="0" fontAlgn="base">
              <a:spcBef>
                <a:spcPct val="20000"/>
              </a:spcBef>
              <a:spcAft>
                <a:spcPct val="0"/>
              </a:spcAft>
              <a:buChar char="»"/>
              <a:defRPr kumimoji="1" sz="1600">
                <a:solidFill>
                  <a:schemeClr val="tx1"/>
                </a:solidFill>
                <a:latin typeface="+mn-lt"/>
                <a:ea typeface="+mn-ea"/>
              </a:defRPr>
            </a:lvl6pPr>
            <a:lvl7pPr marL="2971800" indent="-228600" algn="l" rtl="0" fontAlgn="base">
              <a:spcBef>
                <a:spcPct val="20000"/>
              </a:spcBef>
              <a:spcAft>
                <a:spcPct val="0"/>
              </a:spcAft>
              <a:buChar char="»"/>
              <a:defRPr kumimoji="1" sz="1600">
                <a:solidFill>
                  <a:schemeClr val="tx1"/>
                </a:solidFill>
                <a:latin typeface="+mn-lt"/>
                <a:ea typeface="+mn-ea"/>
              </a:defRPr>
            </a:lvl7pPr>
            <a:lvl8pPr marL="3429000" indent="-228600" algn="l" rtl="0" fontAlgn="base">
              <a:spcBef>
                <a:spcPct val="20000"/>
              </a:spcBef>
              <a:spcAft>
                <a:spcPct val="0"/>
              </a:spcAft>
              <a:buChar char="»"/>
              <a:defRPr kumimoji="1" sz="1600">
                <a:solidFill>
                  <a:schemeClr val="tx1"/>
                </a:solidFill>
                <a:latin typeface="+mn-lt"/>
                <a:ea typeface="+mn-ea"/>
              </a:defRPr>
            </a:lvl8pPr>
            <a:lvl9pPr marL="3886200" indent="-228600" algn="l" rtl="0" fontAlgn="base">
              <a:spcBef>
                <a:spcPct val="20000"/>
              </a:spcBef>
              <a:spcAft>
                <a:spcPct val="0"/>
              </a:spcAft>
              <a:buChar char="»"/>
              <a:defRPr kumimoji="1" sz="1600">
                <a:solidFill>
                  <a:schemeClr val="tx1"/>
                </a:solidFill>
                <a:latin typeface="+mn-lt"/>
                <a:ea typeface="+mn-ea"/>
              </a:defRPr>
            </a:lvl9pPr>
          </a:lstStyle>
          <a:p>
            <a:pPr marL="0" indent="0">
              <a:spcBef>
                <a:spcPct val="0"/>
              </a:spcBef>
              <a:buFontTx/>
              <a:buNone/>
            </a:pPr>
            <a:r>
              <a:rPr lang="en-US" altLang="ja-JP" sz="2000" kern="0">
                <a:cs typeface="Times New Roman" panose="02020603050405020304" pitchFamily="18" charset="0"/>
              </a:rPr>
              <a:t>Category 1: ISLOCA (PWR)</a:t>
            </a:r>
          </a:p>
        </p:txBody>
      </p:sp>
      <p:graphicFrame>
        <p:nvGraphicFramePr>
          <p:cNvPr id="6" name="グラフ 5">
            <a:extLst>
              <a:ext uri="{FF2B5EF4-FFF2-40B4-BE49-F238E27FC236}">
                <a16:creationId xmlns:a16="http://schemas.microsoft.com/office/drawing/2014/main" id="{27F2F3B7-303A-46C4-BDC9-2F6FB5202769}"/>
              </a:ext>
            </a:extLst>
          </p:cNvPr>
          <p:cNvGraphicFramePr>
            <a:graphicFrameLocks/>
          </p:cNvGraphicFramePr>
          <p:nvPr>
            <p:extLst>
              <p:ext uri="{D42A27DB-BD31-4B8C-83A1-F6EECF244321}">
                <p14:modId xmlns:p14="http://schemas.microsoft.com/office/powerpoint/2010/main" val="1532070962"/>
              </p:ext>
            </p:extLst>
          </p:nvPr>
        </p:nvGraphicFramePr>
        <p:xfrm>
          <a:off x="777241" y="1671352"/>
          <a:ext cx="7955279" cy="444369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6652132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1BB65A-29A5-418D-A47B-93A549BEB25E}"/>
              </a:ext>
            </a:extLst>
          </p:cNvPr>
          <p:cNvSpPr>
            <a:spLocks noGrp="1"/>
          </p:cNvSpPr>
          <p:nvPr>
            <p:ph type="title"/>
          </p:nvPr>
        </p:nvSpPr>
        <p:spPr>
          <a:xfrm>
            <a:off x="295275" y="272417"/>
            <a:ext cx="9037593" cy="577850"/>
          </a:xfrm>
        </p:spPr>
        <p:txBody>
          <a:bodyPr/>
          <a:lstStyle/>
          <a:p>
            <a:r>
              <a:rPr kumimoji="1" lang="en-US" altLang="ja-JP" sz="2800" dirty="0"/>
              <a:t>Past protective action recommendation study</a:t>
            </a:r>
            <a:endParaRPr kumimoji="1" lang="ja-JP" altLang="en-US" sz="2800" dirty="0"/>
          </a:p>
        </p:txBody>
      </p:sp>
      <p:sp>
        <p:nvSpPr>
          <p:cNvPr id="3" name="吹き出し: 四角形 2">
            <a:extLst>
              <a:ext uri="{FF2B5EF4-FFF2-40B4-BE49-F238E27FC236}">
                <a16:creationId xmlns:a16="http://schemas.microsoft.com/office/drawing/2014/main" id="{D25D87FB-B467-4BC1-A546-F3A4363A9BEB}"/>
              </a:ext>
            </a:extLst>
          </p:cNvPr>
          <p:cNvSpPr/>
          <p:nvPr/>
        </p:nvSpPr>
        <p:spPr bwMode="auto">
          <a:xfrm>
            <a:off x="160866" y="2034078"/>
            <a:ext cx="1708214" cy="711850"/>
          </a:xfrm>
          <a:prstGeom prst="wedgeRectCallout">
            <a:avLst>
              <a:gd name="adj1" fmla="val 37080"/>
              <a:gd name="adj2" fmla="val -3602"/>
            </a:avLst>
          </a:prstGeom>
          <a:solidFill>
            <a:schemeClr val="bg1"/>
          </a:solidFill>
          <a:ln w="9525" cap="flat" cmpd="sng" algn="ctr">
            <a:solidFill>
              <a:schemeClr val="bg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Times New Roman" pitchFamily="18" charset="0"/>
              <a:ea typeface="ＭＳ Ｐゴシック" pitchFamily="50" charset="-128"/>
            </a:endParaRPr>
          </a:p>
        </p:txBody>
      </p:sp>
      <p:sp>
        <p:nvSpPr>
          <p:cNvPr id="10" name="吹き出し: 四角形 9">
            <a:extLst>
              <a:ext uri="{FF2B5EF4-FFF2-40B4-BE49-F238E27FC236}">
                <a16:creationId xmlns:a16="http://schemas.microsoft.com/office/drawing/2014/main" id="{F741FB6D-E2A6-4C9B-BA99-60F547ABD342}"/>
              </a:ext>
            </a:extLst>
          </p:cNvPr>
          <p:cNvSpPr/>
          <p:nvPr/>
        </p:nvSpPr>
        <p:spPr bwMode="auto">
          <a:xfrm>
            <a:off x="80962" y="2971861"/>
            <a:ext cx="1708214" cy="711850"/>
          </a:xfrm>
          <a:prstGeom prst="wedgeRectCallout">
            <a:avLst>
              <a:gd name="adj1" fmla="val 37080"/>
              <a:gd name="adj2" fmla="val -3602"/>
            </a:avLst>
          </a:prstGeom>
          <a:solidFill>
            <a:schemeClr val="bg1"/>
          </a:solidFill>
          <a:ln w="9525" cap="flat" cmpd="sng" algn="ctr">
            <a:solidFill>
              <a:schemeClr val="bg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Times New Roman" pitchFamily="18" charset="0"/>
              <a:ea typeface="ＭＳ Ｐゴシック" pitchFamily="50" charset="-128"/>
            </a:endParaRPr>
          </a:p>
        </p:txBody>
      </p:sp>
      <p:sp>
        <p:nvSpPr>
          <p:cNvPr id="16" name="テキスト ボックス 15">
            <a:extLst>
              <a:ext uri="{FF2B5EF4-FFF2-40B4-BE49-F238E27FC236}">
                <a16:creationId xmlns:a16="http://schemas.microsoft.com/office/drawing/2014/main" id="{E1CEBC0B-04F7-48B5-943E-851ECF5F0A02}"/>
              </a:ext>
            </a:extLst>
          </p:cNvPr>
          <p:cNvSpPr txBox="1"/>
          <p:nvPr/>
        </p:nvSpPr>
        <p:spPr>
          <a:xfrm>
            <a:off x="160866" y="1514779"/>
            <a:ext cx="8754427" cy="4893647"/>
          </a:xfrm>
          <a:prstGeom prst="rect">
            <a:avLst/>
          </a:prstGeom>
          <a:noFill/>
        </p:spPr>
        <p:txBody>
          <a:bodyPr wrap="square" rtlCol="0">
            <a:spAutoFit/>
          </a:bodyPr>
          <a:lstStyle/>
          <a:p>
            <a:r>
              <a:rPr lang="en-US" altLang="ja-JP" sz="2400" dirty="0">
                <a:cs typeface="Times New Roman" panose="02020603050405020304" pitchFamily="18" charset="0"/>
              </a:rPr>
              <a:t>Technical Basis for Protective Action</a:t>
            </a:r>
            <a:r>
              <a:rPr lang="ja-JP" altLang="en-US" dirty="0">
                <a:cs typeface="Times New Roman" panose="02020603050405020304" pitchFamily="18" charset="0"/>
              </a:rPr>
              <a:t> </a:t>
            </a:r>
            <a:r>
              <a:rPr lang="en-US" altLang="ja-JP" sz="2400" dirty="0">
                <a:cs typeface="Times New Roman" panose="02020603050405020304" pitchFamily="18" charset="0"/>
              </a:rPr>
              <a:t>Strategies (NUREG/CR-6953)</a:t>
            </a:r>
          </a:p>
          <a:p>
            <a:pPr marL="342900" indent="-342900">
              <a:buFont typeface="Wingdings" panose="05000000000000000000" pitchFamily="2" charset="2"/>
              <a:buChar char="ü"/>
            </a:pPr>
            <a:r>
              <a:rPr lang="en-US" altLang="ja-JP" dirty="0">
                <a:cs typeface="Times New Roman" panose="02020603050405020304" pitchFamily="18" charset="0"/>
              </a:rPr>
              <a:t>“Rapidly Progressing Severe Accident” is focused.</a:t>
            </a:r>
          </a:p>
          <a:p>
            <a:pPr marL="800100" lvl="1" indent="-342900">
              <a:buFont typeface="Wingdings" panose="05000000000000000000" pitchFamily="2" charset="2"/>
              <a:buChar char="ü"/>
            </a:pPr>
            <a:r>
              <a:rPr lang="en-US" altLang="ja-JP" sz="2000" dirty="0">
                <a:cs typeface="Times New Roman" panose="02020603050405020304" pitchFamily="18" charset="0"/>
              </a:rPr>
              <a:t>General Emergency (GE) with rapid loss of ability of core cooling and loss of containment integrity.</a:t>
            </a:r>
          </a:p>
          <a:p>
            <a:pPr marL="342900" indent="-342900">
              <a:buFont typeface="Wingdings" panose="05000000000000000000" pitchFamily="2" charset="2"/>
              <a:buChar char="ü"/>
            </a:pPr>
            <a:r>
              <a:rPr lang="en-US" altLang="ja-JP" dirty="0">
                <a:cs typeface="Times New Roman" panose="02020603050405020304" pitchFamily="18" charset="0"/>
              </a:rPr>
              <a:t>The risk of early fatality and cancer fatality are used as indicators for the evaluation. </a:t>
            </a:r>
          </a:p>
          <a:p>
            <a:pPr marL="342900" indent="-342900">
              <a:buFont typeface="Wingdings" panose="05000000000000000000" pitchFamily="2" charset="2"/>
              <a:buChar char="ü"/>
            </a:pPr>
            <a:endParaRPr lang="en-US" altLang="ja-JP" dirty="0">
              <a:cs typeface="Times New Roman" panose="02020603050405020304" pitchFamily="18" charset="0"/>
            </a:endParaRPr>
          </a:p>
          <a:p>
            <a:pPr marL="342900" indent="-342900">
              <a:buFont typeface="Wingdings" panose="05000000000000000000" pitchFamily="2" charset="2"/>
              <a:buChar char="u"/>
            </a:pPr>
            <a:r>
              <a:rPr lang="en-US" altLang="ja-JP" dirty="0">
                <a:cs typeface="Times New Roman" panose="02020603050405020304" pitchFamily="18" charset="0"/>
              </a:rPr>
              <a:t>Insight:</a:t>
            </a:r>
          </a:p>
          <a:p>
            <a:pPr marL="800100" lvl="1" indent="-342900">
              <a:buFont typeface="Wingdings" panose="05000000000000000000" pitchFamily="2" charset="2"/>
              <a:buChar char="Ø"/>
            </a:pPr>
            <a:r>
              <a:rPr lang="en-US" altLang="ja-JP" dirty="0">
                <a:cs typeface="Times New Roman" panose="02020603050405020304" pitchFamily="18" charset="0"/>
              </a:rPr>
              <a:t>For the 0 to 2-mile area around a nuclear power plant: Evacuation is more protective when the evacuation time estimate (ETE) is less than 2 hours.</a:t>
            </a:r>
          </a:p>
          <a:p>
            <a:pPr marL="800100" lvl="1" indent="-342900">
              <a:buFont typeface="Wingdings" panose="05000000000000000000" pitchFamily="2" charset="2"/>
              <a:buChar char="Ø"/>
            </a:pPr>
            <a:r>
              <a:rPr lang="en-US" altLang="ja-JP" dirty="0">
                <a:cs typeface="Times New Roman" panose="02020603050405020304" pitchFamily="18" charset="0"/>
              </a:rPr>
              <a:t>For the 2 to 5-mile area: </a:t>
            </a:r>
            <a:br>
              <a:rPr lang="en-US" altLang="ja-JP" dirty="0">
                <a:cs typeface="Times New Roman" panose="02020603050405020304" pitchFamily="18" charset="0"/>
              </a:rPr>
            </a:br>
            <a:r>
              <a:rPr lang="en-US" altLang="ja-JP" dirty="0">
                <a:cs typeface="Times New Roman" panose="02020603050405020304" pitchFamily="18" charset="0"/>
              </a:rPr>
              <a:t>Evacuation is more protective when ETE is less than 3 hours.</a:t>
            </a:r>
          </a:p>
        </p:txBody>
      </p:sp>
    </p:spTree>
    <p:extLst>
      <p:ext uri="{BB962C8B-B14F-4D97-AF65-F5344CB8AC3E}">
        <p14:creationId xmlns:p14="http://schemas.microsoft.com/office/powerpoint/2010/main" val="346801777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18D839A-5866-4BE6-9BFA-BB3E2001A558}"/>
              </a:ext>
            </a:extLst>
          </p:cNvPr>
          <p:cNvSpPr>
            <a:spLocks noGrp="1"/>
          </p:cNvSpPr>
          <p:nvPr>
            <p:ph type="title"/>
          </p:nvPr>
        </p:nvSpPr>
        <p:spPr>
          <a:xfrm>
            <a:off x="533399" y="260350"/>
            <a:ext cx="8746403" cy="577850"/>
          </a:xfrm>
        </p:spPr>
        <p:txBody>
          <a:bodyPr/>
          <a:lstStyle/>
          <a:p>
            <a:r>
              <a:rPr kumimoji="1" lang="en-US" altLang="ja-JP" sz="2800"/>
              <a:t>Comparing the results under several evacuation time</a:t>
            </a:r>
            <a:endParaRPr kumimoji="1" lang="ja-JP" altLang="en-US" sz="2800"/>
          </a:p>
        </p:txBody>
      </p:sp>
      <p:sp>
        <p:nvSpPr>
          <p:cNvPr id="5" name="コンテンツ プレースホルダー 5">
            <a:extLst>
              <a:ext uri="{FF2B5EF4-FFF2-40B4-BE49-F238E27FC236}">
                <a16:creationId xmlns:a16="http://schemas.microsoft.com/office/drawing/2014/main" id="{561023A0-8D9B-4A52-B3EC-B7739A19B693}"/>
              </a:ext>
            </a:extLst>
          </p:cNvPr>
          <p:cNvSpPr txBox="1">
            <a:spLocks/>
          </p:cNvSpPr>
          <p:nvPr/>
        </p:nvSpPr>
        <p:spPr bwMode="auto">
          <a:xfrm>
            <a:off x="2844648" y="992140"/>
            <a:ext cx="3454703" cy="577850"/>
          </a:xfrm>
          <a:prstGeom prst="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none" lIns="91440" tIns="45720" rIns="91440" bIns="45720" numCol="1" rtlCol="0" anchor="ctr" anchorCtr="0" compatLnSpc="1">
            <a:prstTxWarp prst="textNoShape">
              <a:avLst/>
            </a:prstTxWarp>
          </a:bodyPr>
          <a:lstStyle>
            <a:lvl1pPr marL="342900" indent="-342900" algn="l" rtl="0" eaLnBrk="0" fontAlgn="base" hangingPunct="0">
              <a:spcBef>
                <a:spcPct val="20000"/>
              </a:spcBef>
              <a:spcAft>
                <a:spcPct val="0"/>
              </a:spcAft>
              <a:buFont typeface="Wingdings" panose="05000000000000000000" pitchFamily="2" charset="2"/>
              <a:buChar char="Ø"/>
              <a:defRPr kumimoji="1" sz="2800">
                <a:solidFill>
                  <a:schemeClr val="tx1"/>
                </a:solidFill>
                <a:latin typeface="+mn-lt"/>
                <a:ea typeface="+mn-ea"/>
                <a:cs typeface="+mn-cs"/>
              </a:defRPr>
            </a:lvl1pPr>
            <a:lvl2pPr marL="742950" indent="-285750" algn="l" rtl="0" eaLnBrk="0" fontAlgn="base" hangingPunct="0">
              <a:spcBef>
                <a:spcPct val="20000"/>
              </a:spcBef>
              <a:spcAft>
                <a:spcPct val="0"/>
              </a:spcAft>
              <a:buFont typeface="Wingdings" panose="05000000000000000000" pitchFamily="2" charset="2"/>
              <a:buChar char="u"/>
              <a:defRPr kumimoji="1" sz="2400">
                <a:solidFill>
                  <a:schemeClr val="tx1"/>
                </a:solidFill>
                <a:latin typeface="+mn-lt"/>
                <a:ea typeface="+mn-ea"/>
              </a:defRPr>
            </a:lvl2pPr>
            <a:lvl3pPr marL="1143000" indent="-228600" algn="l" rtl="0" eaLnBrk="0" fontAlgn="base" hangingPunct="0">
              <a:spcBef>
                <a:spcPct val="20000"/>
              </a:spcBef>
              <a:spcAft>
                <a:spcPct val="0"/>
              </a:spcAft>
              <a:buFont typeface="Wingdings" panose="05000000000000000000" pitchFamily="2" charset="2"/>
              <a:buChar char="l"/>
              <a:defRPr kumimoji="1" sz="2000">
                <a:solidFill>
                  <a:schemeClr val="tx1"/>
                </a:solidFill>
                <a:latin typeface="+mn-lt"/>
                <a:ea typeface="+mn-ea"/>
              </a:defRPr>
            </a:lvl3pPr>
            <a:lvl4pPr marL="1600200" indent="-228600" algn="l" rtl="0" eaLnBrk="0" fontAlgn="base" hangingPunct="0">
              <a:spcBef>
                <a:spcPct val="20000"/>
              </a:spcBef>
              <a:spcAft>
                <a:spcPct val="0"/>
              </a:spcAft>
              <a:buFont typeface="Wingdings" panose="05000000000000000000" pitchFamily="2" charset="2"/>
              <a:buChar char="n"/>
              <a:defRPr kumimoji="1">
                <a:solidFill>
                  <a:schemeClr val="tx1"/>
                </a:solidFill>
                <a:latin typeface="+mn-lt"/>
                <a:ea typeface="+mn-ea"/>
              </a:defRPr>
            </a:lvl4pPr>
            <a:lvl5pPr marL="2057400" indent="-228600" algn="l" rtl="0" eaLnBrk="0" fontAlgn="base" hangingPunct="0">
              <a:spcBef>
                <a:spcPct val="20000"/>
              </a:spcBef>
              <a:spcAft>
                <a:spcPct val="0"/>
              </a:spcAft>
              <a:buChar char="»"/>
              <a:defRPr kumimoji="1" sz="1600">
                <a:solidFill>
                  <a:schemeClr val="tx1"/>
                </a:solidFill>
                <a:latin typeface="+mn-lt"/>
                <a:ea typeface="+mn-ea"/>
              </a:defRPr>
            </a:lvl5pPr>
            <a:lvl6pPr marL="2514600" indent="-228600" algn="l" rtl="0" fontAlgn="base">
              <a:spcBef>
                <a:spcPct val="20000"/>
              </a:spcBef>
              <a:spcAft>
                <a:spcPct val="0"/>
              </a:spcAft>
              <a:buChar char="»"/>
              <a:defRPr kumimoji="1" sz="1600">
                <a:solidFill>
                  <a:schemeClr val="tx1"/>
                </a:solidFill>
                <a:latin typeface="+mn-lt"/>
                <a:ea typeface="+mn-ea"/>
              </a:defRPr>
            </a:lvl6pPr>
            <a:lvl7pPr marL="2971800" indent="-228600" algn="l" rtl="0" fontAlgn="base">
              <a:spcBef>
                <a:spcPct val="20000"/>
              </a:spcBef>
              <a:spcAft>
                <a:spcPct val="0"/>
              </a:spcAft>
              <a:buChar char="»"/>
              <a:defRPr kumimoji="1" sz="1600">
                <a:solidFill>
                  <a:schemeClr val="tx1"/>
                </a:solidFill>
                <a:latin typeface="+mn-lt"/>
                <a:ea typeface="+mn-ea"/>
              </a:defRPr>
            </a:lvl7pPr>
            <a:lvl8pPr marL="3429000" indent="-228600" algn="l" rtl="0" fontAlgn="base">
              <a:spcBef>
                <a:spcPct val="20000"/>
              </a:spcBef>
              <a:spcAft>
                <a:spcPct val="0"/>
              </a:spcAft>
              <a:buChar char="»"/>
              <a:defRPr kumimoji="1" sz="1600">
                <a:solidFill>
                  <a:schemeClr val="tx1"/>
                </a:solidFill>
                <a:latin typeface="+mn-lt"/>
                <a:ea typeface="+mn-ea"/>
              </a:defRPr>
            </a:lvl8pPr>
            <a:lvl9pPr marL="3886200" indent="-228600" algn="l" rtl="0" fontAlgn="base">
              <a:spcBef>
                <a:spcPct val="20000"/>
              </a:spcBef>
              <a:spcAft>
                <a:spcPct val="0"/>
              </a:spcAft>
              <a:buChar char="»"/>
              <a:defRPr kumimoji="1" sz="1600">
                <a:solidFill>
                  <a:schemeClr val="tx1"/>
                </a:solidFill>
                <a:latin typeface="+mn-lt"/>
                <a:ea typeface="+mn-ea"/>
              </a:defRPr>
            </a:lvl9pPr>
          </a:lstStyle>
          <a:p>
            <a:pPr marL="0" indent="0">
              <a:spcBef>
                <a:spcPct val="0"/>
              </a:spcBef>
              <a:buFontTx/>
              <a:buNone/>
            </a:pPr>
            <a:r>
              <a:rPr lang="en-US" altLang="ja-JP" sz="2000" kern="0">
                <a:cs typeface="Times New Roman" panose="02020603050405020304" pitchFamily="18" charset="0"/>
              </a:rPr>
              <a:t>Category 2: ATWS</a:t>
            </a:r>
          </a:p>
        </p:txBody>
      </p:sp>
      <p:graphicFrame>
        <p:nvGraphicFramePr>
          <p:cNvPr id="7" name="グラフ 6">
            <a:extLst>
              <a:ext uri="{FF2B5EF4-FFF2-40B4-BE49-F238E27FC236}">
                <a16:creationId xmlns:a16="http://schemas.microsoft.com/office/drawing/2014/main" id="{8220980B-08CD-4A59-B958-B20087E88356}"/>
              </a:ext>
            </a:extLst>
          </p:cNvPr>
          <p:cNvGraphicFramePr>
            <a:graphicFrameLocks/>
          </p:cNvGraphicFramePr>
          <p:nvPr>
            <p:extLst>
              <p:ext uri="{D42A27DB-BD31-4B8C-83A1-F6EECF244321}">
                <p14:modId xmlns:p14="http://schemas.microsoft.com/office/powerpoint/2010/main" val="3741452427"/>
              </p:ext>
            </p:extLst>
          </p:nvPr>
        </p:nvGraphicFramePr>
        <p:xfrm>
          <a:off x="737234" y="1902310"/>
          <a:ext cx="7669530" cy="376924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64201937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18D839A-5866-4BE6-9BFA-BB3E2001A558}"/>
              </a:ext>
            </a:extLst>
          </p:cNvPr>
          <p:cNvSpPr>
            <a:spLocks noGrp="1"/>
          </p:cNvSpPr>
          <p:nvPr>
            <p:ph type="title"/>
          </p:nvPr>
        </p:nvSpPr>
        <p:spPr>
          <a:xfrm>
            <a:off x="533399" y="260350"/>
            <a:ext cx="8746403" cy="577850"/>
          </a:xfrm>
        </p:spPr>
        <p:txBody>
          <a:bodyPr/>
          <a:lstStyle/>
          <a:p>
            <a:r>
              <a:rPr kumimoji="1" lang="en-US" altLang="ja-JP" sz="2800"/>
              <a:t>Comparing the results under several evacuation time</a:t>
            </a:r>
            <a:endParaRPr kumimoji="1" lang="ja-JP" altLang="en-US" sz="2800"/>
          </a:p>
        </p:txBody>
      </p:sp>
      <p:sp>
        <p:nvSpPr>
          <p:cNvPr id="5" name="コンテンツ プレースホルダー 5">
            <a:extLst>
              <a:ext uri="{FF2B5EF4-FFF2-40B4-BE49-F238E27FC236}">
                <a16:creationId xmlns:a16="http://schemas.microsoft.com/office/drawing/2014/main" id="{561023A0-8D9B-4A52-B3EC-B7739A19B693}"/>
              </a:ext>
            </a:extLst>
          </p:cNvPr>
          <p:cNvSpPr txBox="1">
            <a:spLocks/>
          </p:cNvSpPr>
          <p:nvPr/>
        </p:nvSpPr>
        <p:spPr bwMode="auto">
          <a:xfrm>
            <a:off x="2574906" y="1072087"/>
            <a:ext cx="3454703" cy="577850"/>
          </a:xfrm>
          <a:prstGeom prst="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none" lIns="91440" tIns="45720" rIns="91440" bIns="45720" numCol="1" rtlCol="0" anchor="ctr" anchorCtr="0" compatLnSpc="1">
            <a:prstTxWarp prst="textNoShape">
              <a:avLst/>
            </a:prstTxWarp>
          </a:bodyPr>
          <a:lstStyle>
            <a:lvl1pPr marL="342900" indent="-342900" algn="l" rtl="0" eaLnBrk="0" fontAlgn="base" hangingPunct="0">
              <a:spcBef>
                <a:spcPct val="20000"/>
              </a:spcBef>
              <a:spcAft>
                <a:spcPct val="0"/>
              </a:spcAft>
              <a:buFont typeface="Wingdings" panose="05000000000000000000" pitchFamily="2" charset="2"/>
              <a:buChar char="Ø"/>
              <a:defRPr kumimoji="1" sz="2800">
                <a:solidFill>
                  <a:schemeClr val="tx1"/>
                </a:solidFill>
                <a:latin typeface="+mn-lt"/>
                <a:ea typeface="+mn-ea"/>
                <a:cs typeface="+mn-cs"/>
              </a:defRPr>
            </a:lvl1pPr>
            <a:lvl2pPr marL="742950" indent="-285750" algn="l" rtl="0" eaLnBrk="0" fontAlgn="base" hangingPunct="0">
              <a:spcBef>
                <a:spcPct val="20000"/>
              </a:spcBef>
              <a:spcAft>
                <a:spcPct val="0"/>
              </a:spcAft>
              <a:buFont typeface="Wingdings" panose="05000000000000000000" pitchFamily="2" charset="2"/>
              <a:buChar char="u"/>
              <a:defRPr kumimoji="1" sz="2400">
                <a:solidFill>
                  <a:schemeClr val="tx1"/>
                </a:solidFill>
                <a:latin typeface="+mn-lt"/>
                <a:ea typeface="+mn-ea"/>
              </a:defRPr>
            </a:lvl2pPr>
            <a:lvl3pPr marL="1143000" indent="-228600" algn="l" rtl="0" eaLnBrk="0" fontAlgn="base" hangingPunct="0">
              <a:spcBef>
                <a:spcPct val="20000"/>
              </a:spcBef>
              <a:spcAft>
                <a:spcPct val="0"/>
              </a:spcAft>
              <a:buFont typeface="Wingdings" panose="05000000000000000000" pitchFamily="2" charset="2"/>
              <a:buChar char="l"/>
              <a:defRPr kumimoji="1" sz="2000">
                <a:solidFill>
                  <a:schemeClr val="tx1"/>
                </a:solidFill>
                <a:latin typeface="+mn-lt"/>
                <a:ea typeface="+mn-ea"/>
              </a:defRPr>
            </a:lvl3pPr>
            <a:lvl4pPr marL="1600200" indent="-228600" algn="l" rtl="0" eaLnBrk="0" fontAlgn="base" hangingPunct="0">
              <a:spcBef>
                <a:spcPct val="20000"/>
              </a:spcBef>
              <a:spcAft>
                <a:spcPct val="0"/>
              </a:spcAft>
              <a:buFont typeface="Wingdings" panose="05000000000000000000" pitchFamily="2" charset="2"/>
              <a:buChar char="n"/>
              <a:defRPr kumimoji="1">
                <a:solidFill>
                  <a:schemeClr val="tx1"/>
                </a:solidFill>
                <a:latin typeface="+mn-lt"/>
                <a:ea typeface="+mn-ea"/>
              </a:defRPr>
            </a:lvl4pPr>
            <a:lvl5pPr marL="2057400" indent="-228600" algn="l" rtl="0" eaLnBrk="0" fontAlgn="base" hangingPunct="0">
              <a:spcBef>
                <a:spcPct val="20000"/>
              </a:spcBef>
              <a:spcAft>
                <a:spcPct val="0"/>
              </a:spcAft>
              <a:buChar char="»"/>
              <a:defRPr kumimoji="1" sz="1600">
                <a:solidFill>
                  <a:schemeClr val="tx1"/>
                </a:solidFill>
                <a:latin typeface="+mn-lt"/>
                <a:ea typeface="+mn-ea"/>
              </a:defRPr>
            </a:lvl5pPr>
            <a:lvl6pPr marL="2514600" indent="-228600" algn="l" rtl="0" fontAlgn="base">
              <a:spcBef>
                <a:spcPct val="20000"/>
              </a:spcBef>
              <a:spcAft>
                <a:spcPct val="0"/>
              </a:spcAft>
              <a:buChar char="»"/>
              <a:defRPr kumimoji="1" sz="1600">
                <a:solidFill>
                  <a:schemeClr val="tx1"/>
                </a:solidFill>
                <a:latin typeface="+mn-lt"/>
                <a:ea typeface="+mn-ea"/>
              </a:defRPr>
            </a:lvl6pPr>
            <a:lvl7pPr marL="2971800" indent="-228600" algn="l" rtl="0" fontAlgn="base">
              <a:spcBef>
                <a:spcPct val="20000"/>
              </a:spcBef>
              <a:spcAft>
                <a:spcPct val="0"/>
              </a:spcAft>
              <a:buChar char="»"/>
              <a:defRPr kumimoji="1" sz="1600">
                <a:solidFill>
                  <a:schemeClr val="tx1"/>
                </a:solidFill>
                <a:latin typeface="+mn-lt"/>
                <a:ea typeface="+mn-ea"/>
              </a:defRPr>
            </a:lvl7pPr>
            <a:lvl8pPr marL="3429000" indent="-228600" algn="l" rtl="0" fontAlgn="base">
              <a:spcBef>
                <a:spcPct val="20000"/>
              </a:spcBef>
              <a:spcAft>
                <a:spcPct val="0"/>
              </a:spcAft>
              <a:buChar char="»"/>
              <a:defRPr kumimoji="1" sz="1600">
                <a:solidFill>
                  <a:schemeClr val="tx1"/>
                </a:solidFill>
                <a:latin typeface="+mn-lt"/>
                <a:ea typeface="+mn-ea"/>
              </a:defRPr>
            </a:lvl8pPr>
            <a:lvl9pPr marL="3886200" indent="-228600" algn="l" rtl="0" fontAlgn="base">
              <a:spcBef>
                <a:spcPct val="20000"/>
              </a:spcBef>
              <a:spcAft>
                <a:spcPct val="0"/>
              </a:spcAft>
              <a:buChar char="»"/>
              <a:defRPr kumimoji="1" sz="1600">
                <a:solidFill>
                  <a:schemeClr val="tx1"/>
                </a:solidFill>
                <a:latin typeface="+mn-lt"/>
                <a:ea typeface="+mn-ea"/>
              </a:defRPr>
            </a:lvl9pPr>
          </a:lstStyle>
          <a:p>
            <a:pPr marL="0" indent="0">
              <a:spcBef>
                <a:spcPct val="0"/>
              </a:spcBef>
              <a:buFontTx/>
              <a:buNone/>
            </a:pPr>
            <a:r>
              <a:rPr lang="en-US" altLang="ja-JP" sz="2000" kern="0">
                <a:cs typeface="Times New Roman" panose="02020603050405020304" pitchFamily="18" charset="0"/>
              </a:rPr>
              <a:t>Category 3: ISLOCA (BWR)</a:t>
            </a:r>
          </a:p>
        </p:txBody>
      </p:sp>
      <p:graphicFrame>
        <p:nvGraphicFramePr>
          <p:cNvPr id="8" name="グラフ 7">
            <a:extLst>
              <a:ext uri="{FF2B5EF4-FFF2-40B4-BE49-F238E27FC236}">
                <a16:creationId xmlns:a16="http://schemas.microsoft.com/office/drawing/2014/main" id="{BBB056A4-7694-4217-A59D-761B7193384D}"/>
              </a:ext>
            </a:extLst>
          </p:cNvPr>
          <p:cNvGraphicFramePr>
            <a:graphicFrameLocks/>
          </p:cNvGraphicFramePr>
          <p:nvPr>
            <p:extLst>
              <p:ext uri="{D42A27DB-BD31-4B8C-83A1-F6EECF244321}">
                <p14:modId xmlns:p14="http://schemas.microsoft.com/office/powerpoint/2010/main" val="3557961544"/>
              </p:ext>
            </p:extLst>
          </p:nvPr>
        </p:nvGraphicFramePr>
        <p:xfrm>
          <a:off x="720090" y="1883824"/>
          <a:ext cx="7840980" cy="403365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82779332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18D839A-5866-4BE6-9BFA-BB3E2001A558}"/>
              </a:ext>
            </a:extLst>
          </p:cNvPr>
          <p:cNvSpPr>
            <a:spLocks noGrp="1"/>
          </p:cNvSpPr>
          <p:nvPr>
            <p:ph type="title"/>
          </p:nvPr>
        </p:nvSpPr>
        <p:spPr>
          <a:xfrm>
            <a:off x="533399" y="260350"/>
            <a:ext cx="8746403" cy="577850"/>
          </a:xfrm>
        </p:spPr>
        <p:txBody>
          <a:bodyPr/>
          <a:lstStyle/>
          <a:p>
            <a:r>
              <a:rPr kumimoji="1" lang="en-US" altLang="ja-JP" sz="2800"/>
              <a:t>Comparing the results under several evacuation time</a:t>
            </a:r>
            <a:endParaRPr kumimoji="1" lang="ja-JP" altLang="en-US" sz="2800"/>
          </a:p>
        </p:txBody>
      </p:sp>
      <p:sp>
        <p:nvSpPr>
          <p:cNvPr id="5" name="コンテンツ プレースホルダー 5">
            <a:extLst>
              <a:ext uri="{FF2B5EF4-FFF2-40B4-BE49-F238E27FC236}">
                <a16:creationId xmlns:a16="http://schemas.microsoft.com/office/drawing/2014/main" id="{561023A0-8D9B-4A52-B3EC-B7739A19B693}"/>
              </a:ext>
            </a:extLst>
          </p:cNvPr>
          <p:cNvSpPr txBox="1">
            <a:spLocks/>
          </p:cNvSpPr>
          <p:nvPr/>
        </p:nvSpPr>
        <p:spPr bwMode="auto">
          <a:xfrm>
            <a:off x="2574906" y="1072087"/>
            <a:ext cx="3788949" cy="577850"/>
          </a:xfrm>
          <a:prstGeom prst="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none" lIns="91440" tIns="45720" rIns="91440" bIns="45720" numCol="1" rtlCol="0" anchor="ctr" anchorCtr="0" compatLnSpc="1">
            <a:prstTxWarp prst="textNoShape">
              <a:avLst/>
            </a:prstTxWarp>
          </a:bodyPr>
          <a:lstStyle>
            <a:lvl1pPr marL="342900" indent="-342900" algn="l" rtl="0" eaLnBrk="0" fontAlgn="base" hangingPunct="0">
              <a:spcBef>
                <a:spcPct val="20000"/>
              </a:spcBef>
              <a:spcAft>
                <a:spcPct val="0"/>
              </a:spcAft>
              <a:buFont typeface="Wingdings" panose="05000000000000000000" pitchFamily="2" charset="2"/>
              <a:buChar char="Ø"/>
              <a:defRPr kumimoji="1" sz="2800">
                <a:solidFill>
                  <a:schemeClr val="tx1"/>
                </a:solidFill>
                <a:latin typeface="+mn-lt"/>
                <a:ea typeface="+mn-ea"/>
                <a:cs typeface="+mn-cs"/>
              </a:defRPr>
            </a:lvl1pPr>
            <a:lvl2pPr marL="742950" indent="-285750" algn="l" rtl="0" eaLnBrk="0" fontAlgn="base" hangingPunct="0">
              <a:spcBef>
                <a:spcPct val="20000"/>
              </a:spcBef>
              <a:spcAft>
                <a:spcPct val="0"/>
              </a:spcAft>
              <a:buFont typeface="Wingdings" panose="05000000000000000000" pitchFamily="2" charset="2"/>
              <a:buChar char="u"/>
              <a:defRPr kumimoji="1" sz="2400">
                <a:solidFill>
                  <a:schemeClr val="tx1"/>
                </a:solidFill>
                <a:latin typeface="+mn-lt"/>
                <a:ea typeface="+mn-ea"/>
              </a:defRPr>
            </a:lvl2pPr>
            <a:lvl3pPr marL="1143000" indent="-228600" algn="l" rtl="0" eaLnBrk="0" fontAlgn="base" hangingPunct="0">
              <a:spcBef>
                <a:spcPct val="20000"/>
              </a:spcBef>
              <a:spcAft>
                <a:spcPct val="0"/>
              </a:spcAft>
              <a:buFont typeface="Wingdings" panose="05000000000000000000" pitchFamily="2" charset="2"/>
              <a:buChar char="l"/>
              <a:defRPr kumimoji="1" sz="2000">
                <a:solidFill>
                  <a:schemeClr val="tx1"/>
                </a:solidFill>
                <a:latin typeface="+mn-lt"/>
                <a:ea typeface="+mn-ea"/>
              </a:defRPr>
            </a:lvl3pPr>
            <a:lvl4pPr marL="1600200" indent="-228600" algn="l" rtl="0" eaLnBrk="0" fontAlgn="base" hangingPunct="0">
              <a:spcBef>
                <a:spcPct val="20000"/>
              </a:spcBef>
              <a:spcAft>
                <a:spcPct val="0"/>
              </a:spcAft>
              <a:buFont typeface="Wingdings" panose="05000000000000000000" pitchFamily="2" charset="2"/>
              <a:buChar char="n"/>
              <a:defRPr kumimoji="1">
                <a:solidFill>
                  <a:schemeClr val="tx1"/>
                </a:solidFill>
                <a:latin typeface="+mn-lt"/>
                <a:ea typeface="+mn-ea"/>
              </a:defRPr>
            </a:lvl4pPr>
            <a:lvl5pPr marL="2057400" indent="-228600" algn="l" rtl="0" eaLnBrk="0" fontAlgn="base" hangingPunct="0">
              <a:spcBef>
                <a:spcPct val="20000"/>
              </a:spcBef>
              <a:spcAft>
                <a:spcPct val="0"/>
              </a:spcAft>
              <a:buChar char="»"/>
              <a:defRPr kumimoji="1" sz="1600">
                <a:solidFill>
                  <a:schemeClr val="tx1"/>
                </a:solidFill>
                <a:latin typeface="+mn-lt"/>
                <a:ea typeface="+mn-ea"/>
              </a:defRPr>
            </a:lvl5pPr>
            <a:lvl6pPr marL="2514600" indent="-228600" algn="l" rtl="0" fontAlgn="base">
              <a:spcBef>
                <a:spcPct val="20000"/>
              </a:spcBef>
              <a:spcAft>
                <a:spcPct val="0"/>
              </a:spcAft>
              <a:buChar char="»"/>
              <a:defRPr kumimoji="1" sz="1600">
                <a:solidFill>
                  <a:schemeClr val="tx1"/>
                </a:solidFill>
                <a:latin typeface="+mn-lt"/>
                <a:ea typeface="+mn-ea"/>
              </a:defRPr>
            </a:lvl6pPr>
            <a:lvl7pPr marL="2971800" indent="-228600" algn="l" rtl="0" fontAlgn="base">
              <a:spcBef>
                <a:spcPct val="20000"/>
              </a:spcBef>
              <a:spcAft>
                <a:spcPct val="0"/>
              </a:spcAft>
              <a:buChar char="»"/>
              <a:defRPr kumimoji="1" sz="1600">
                <a:solidFill>
                  <a:schemeClr val="tx1"/>
                </a:solidFill>
                <a:latin typeface="+mn-lt"/>
                <a:ea typeface="+mn-ea"/>
              </a:defRPr>
            </a:lvl7pPr>
            <a:lvl8pPr marL="3429000" indent="-228600" algn="l" rtl="0" fontAlgn="base">
              <a:spcBef>
                <a:spcPct val="20000"/>
              </a:spcBef>
              <a:spcAft>
                <a:spcPct val="0"/>
              </a:spcAft>
              <a:buChar char="»"/>
              <a:defRPr kumimoji="1" sz="1600">
                <a:solidFill>
                  <a:schemeClr val="tx1"/>
                </a:solidFill>
                <a:latin typeface="+mn-lt"/>
                <a:ea typeface="+mn-ea"/>
              </a:defRPr>
            </a:lvl8pPr>
            <a:lvl9pPr marL="3886200" indent="-228600" algn="l" rtl="0" fontAlgn="base">
              <a:spcBef>
                <a:spcPct val="20000"/>
              </a:spcBef>
              <a:spcAft>
                <a:spcPct val="0"/>
              </a:spcAft>
              <a:buChar char="»"/>
              <a:defRPr kumimoji="1" sz="1600">
                <a:solidFill>
                  <a:schemeClr val="tx1"/>
                </a:solidFill>
                <a:latin typeface="+mn-lt"/>
                <a:ea typeface="+mn-ea"/>
              </a:defRPr>
            </a:lvl9pPr>
          </a:lstStyle>
          <a:p>
            <a:pPr marL="0" indent="0">
              <a:spcBef>
                <a:spcPct val="0"/>
              </a:spcBef>
              <a:buFontTx/>
              <a:buNone/>
            </a:pPr>
            <a:r>
              <a:rPr lang="en-US" altLang="ja-JP" sz="2000" kern="0" dirty="0">
                <a:cs typeface="Times New Roman" panose="02020603050405020304" pitchFamily="18" charset="0"/>
              </a:rPr>
              <a:t>Category 4: LBLOCA+PCV fail </a:t>
            </a:r>
          </a:p>
        </p:txBody>
      </p:sp>
      <p:graphicFrame>
        <p:nvGraphicFramePr>
          <p:cNvPr id="7" name="グラフ 6">
            <a:extLst>
              <a:ext uri="{FF2B5EF4-FFF2-40B4-BE49-F238E27FC236}">
                <a16:creationId xmlns:a16="http://schemas.microsoft.com/office/drawing/2014/main" id="{F3136A4A-851B-4572-B2AD-63A4B6F50166}"/>
              </a:ext>
            </a:extLst>
          </p:cNvPr>
          <p:cNvGraphicFramePr>
            <a:graphicFrameLocks/>
          </p:cNvGraphicFramePr>
          <p:nvPr>
            <p:extLst>
              <p:ext uri="{D42A27DB-BD31-4B8C-83A1-F6EECF244321}">
                <p14:modId xmlns:p14="http://schemas.microsoft.com/office/powerpoint/2010/main" val="2510149981"/>
              </p:ext>
            </p:extLst>
          </p:nvPr>
        </p:nvGraphicFramePr>
        <p:xfrm>
          <a:off x="380626" y="1757729"/>
          <a:ext cx="8226164" cy="459172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32744779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AD1BABE-58A7-47C5-AE73-66025BA029BD}"/>
              </a:ext>
            </a:extLst>
          </p:cNvPr>
          <p:cNvSpPr>
            <a:spLocks noGrp="1"/>
          </p:cNvSpPr>
          <p:nvPr>
            <p:ph type="title"/>
          </p:nvPr>
        </p:nvSpPr>
        <p:spPr>
          <a:xfrm>
            <a:off x="461819" y="260350"/>
            <a:ext cx="8451272" cy="577850"/>
          </a:xfrm>
        </p:spPr>
        <p:txBody>
          <a:bodyPr/>
          <a:lstStyle/>
          <a:p>
            <a:r>
              <a:rPr kumimoji="1" lang="en-US" altLang="ja-JP" dirty="0"/>
              <a:t>MACCS Result (short evacuation time</a:t>
            </a:r>
            <a:r>
              <a:rPr kumimoji="1" lang="en-US" altLang="ja-JP" dirty="0">
                <a:solidFill>
                  <a:schemeClr val="tx1"/>
                </a:solidFill>
              </a:rPr>
              <a:t>: 1.75h</a:t>
            </a:r>
            <a:r>
              <a:rPr kumimoji="1" lang="en-US" altLang="ja-JP" dirty="0"/>
              <a:t>) </a:t>
            </a:r>
            <a:endParaRPr kumimoji="1" lang="ja-JP" altLang="en-US" dirty="0"/>
          </a:p>
        </p:txBody>
      </p:sp>
      <p:sp>
        <p:nvSpPr>
          <p:cNvPr id="9" name="正方形/長方形 8">
            <a:extLst>
              <a:ext uri="{FF2B5EF4-FFF2-40B4-BE49-F238E27FC236}">
                <a16:creationId xmlns:a16="http://schemas.microsoft.com/office/drawing/2014/main" id="{416B86A2-F881-4740-B366-92C47477339E}"/>
              </a:ext>
            </a:extLst>
          </p:cNvPr>
          <p:cNvSpPr/>
          <p:nvPr/>
        </p:nvSpPr>
        <p:spPr bwMode="auto">
          <a:xfrm>
            <a:off x="147637" y="5430139"/>
            <a:ext cx="8920163" cy="1108417"/>
          </a:xfrm>
          <a:prstGeom prst="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none" lIns="91440" tIns="45720" rIns="91440" bIns="45720" numCol="1" rtlCol="0" anchor="ctr"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lang="en-US" altLang="ja-JP" sz="1800" b="0" i="0">
                <a:effectLst/>
                <a:cs typeface="Times New Roman" panose="02020603050405020304" pitchFamily="18" charset="0"/>
              </a:rPr>
              <a:t>The peaks observed when the evacuation time is long become less noticeable. </a:t>
            </a:r>
          </a:p>
          <a:p>
            <a:pPr marL="0" marR="0" indent="0" defTabSz="914400" rtl="0" eaLnBrk="0" fontAlgn="base" latinLnBrk="0" hangingPunct="0">
              <a:lnSpc>
                <a:spcPct val="100000"/>
              </a:lnSpc>
              <a:spcBef>
                <a:spcPct val="0"/>
              </a:spcBef>
              <a:spcAft>
                <a:spcPct val="0"/>
              </a:spcAft>
              <a:buClrTx/>
              <a:buSzTx/>
              <a:buFontTx/>
              <a:buNone/>
              <a:tabLst/>
            </a:pPr>
            <a:r>
              <a:rPr lang="en-US" altLang="ja-JP" sz="1800">
                <a:cs typeface="Times New Roman" panose="02020603050405020304" pitchFamily="18" charset="0"/>
              </a:rPr>
              <a:t>E</a:t>
            </a:r>
            <a:r>
              <a:rPr lang="en-US" altLang="ja-JP" sz="1800" b="0" i="0">
                <a:effectLst/>
                <a:cs typeface="Times New Roman" panose="02020603050405020304" pitchFamily="18" charset="0"/>
              </a:rPr>
              <a:t>xcluding ISLOCA, the quicker the evacuation, the fewer the number of people exceed 100mSv</a:t>
            </a:r>
            <a:endParaRPr kumimoji="1" lang="ja-JP" altLang="en-US" sz="1800" b="0" i="0" u="none" strike="noStrike" cap="none" normalizeH="0" baseline="0">
              <a:ln>
                <a:noFill/>
              </a:ln>
              <a:effectLst/>
              <a:cs typeface="Times New Roman" panose="02020603050405020304" pitchFamily="18" charset="0"/>
            </a:endParaRPr>
          </a:p>
        </p:txBody>
      </p:sp>
      <p:pic>
        <p:nvPicPr>
          <p:cNvPr id="7" name="コンテンツ プレースホルダー 6">
            <a:extLst>
              <a:ext uri="{FF2B5EF4-FFF2-40B4-BE49-F238E27FC236}">
                <a16:creationId xmlns:a16="http://schemas.microsoft.com/office/drawing/2014/main" id="{B781C3C8-9C93-475E-A5C8-9C15E9ABB10D}"/>
              </a:ext>
            </a:extLst>
          </p:cNvPr>
          <p:cNvPicPr>
            <a:picLocks noGrp="1" noChangeAspect="1"/>
          </p:cNvPicPr>
          <p:nvPr>
            <p:ph idx="1"/>
          </p:nvPr>
        </p:nvPicPr>
        <p:blipFill>
          <a:blip r:embed="rId2"/>
          <a:stretch>
            <a:fillRect/>
          </a:stretch>
        </p:blipFill>
        <p:spPr>
          <a:xfrm>
            <a:off x="147637" y="1021969"/>
            <a:ext cx="8520681" cy="4416806"/>
          </a:xfrm>
          <a:prstGeom prst="rect">
            <a:avLst/>
          </a:prstGeom>
        </p:spPr>
      </p:pic>
      <p:sp>
        <p:nvSpPr>
          <p:cNvPr id="29" name="矢印: 右 28">
            <a:extLst>
              <a:ext uri="{FF2B5EF4-FFF2-40B4-BE49-F238E27FC236}">
                <a16:creationId xmlns:a16="http://schemas.microsoft.com/office/drawing/2014/main" id="{4C871C38-90BE-4381-AFEE-DF13DC040AC6}"/>
              </a:ext>
            </a:extLst>
          </p:cNvPr>
          <p:cNvSpPr/>
          <p:nvPr/>
        </p:nvSpPr>
        <p:spPr bwMode="auto">
          <a:xfrm rot="2522057">
            <a:off x="1752788" y="2235041"/>
            <a:ext cx="419100" cy="100687"/>
          </a:xfrm>
          <a:prstGeom prst="rightArrow">
            <a:avLst/>
          </a:prstGeom>
          <a:solidFill>
            <a:srgbClr val="00B0F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1" lang="ja-JP" altLang="en-US" sz="2400" b="0" i="0" u="none" strike="noStrike" cap="none" normalizeH="0" baseline="0">
              <a:ln>
                <a:noFill/>
              </a:ln>
              <a:solidFill>
                <a:schemeClr val="tx1"/>
              </a:solidFill>
              <a:effectLst/>
              <a:latin typeface="Times New Roman" pitchFamily="18" charset="0"/>
              <a:ea typeface="ＭＳ Ｐゴシック" pitchFamily="50" charset="-128"/>
            </a:endParaRPr>
          </a:p>
        </p:txBody>
      </p:sp>
      <p:sp>
        <p:nvSpPr>
          <p:cNvPr id="30" name="矢印: 右 29">
            <a:extLst>
              <a:ext uri="{FF2B5EF4-FFF2-40B4-BE49-F238E27FC236}">
                <a16:creationId xmlns:a16="http://schemas.microsoft.com/office/drawing/2014/main" id="{1DCF006E-419C-4C61-B4BA-B69D1A665543}"/>
              </a:ext>
            </a:extLst>
          </p:cNvPr>
          <p:cNvSpPr/>
          <p:nvPr/>
        </p:nvSpPr>
        <p:spPr bwMode="auto">
          <a:xfrm rot="19980207">
            <a:off x="3411154" y="2197320"/>
            <a:ext cx="419100" cy="100687"/>
          </a:xfrm>
          <a:prstGeom prst="rightArrow">
            <a:avLst/>
          </a:prstGeom>
          <a:solidFill>
            <a:srgbClr val="00B0F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1" lang="ja-JP" altLang="en-US" sz="2400" b="0" i="0" u="none" strike="noStrike" cap="none" normalizeH="0" baseline="0">
              <a:ln>
                <a:noFill/>
              </a:ln>
              <a:solidFill>
                <a:schemeClr val="tx1"/>
              </a:solidFill>
              <a:effectLst/>
              <a:latin typeface="Times New Roman" pitchFamily="18" charset="0"/>
              <a:ea typeface="ＭＳ Ｐゴシック" pitchFamily="50" charset="-128"/>
            </a:endParaRPr>
          </a:p>
        </p:txBody>
      </p:sp>
      <p:sp>
        <p:nvSpPr>
          <p:cNvPr id="31" name="矢印: 右 30">
            <a:extLst>
              <a:ext uri="{FF2B5EF4-FFF2-40B4-BE49-F238E27FC236}">
                <a16:creationId xmlns:a16="http://schemas.microsoft.com/office/drawing/2014/main" id="{F7226639-1C08-4139-88C0-2FCC1E70A397}"/>
              </a:ext>
            </a:extLst>
          </p:cNvPr>
          <p:cNvSpPr/>
          <p:nvPr/>
        </p:nvSpPr>
        <p:spPr bwMode="auto">
          <a:xfrm rot="17499339">
            <a:off x="2310136" y="3591994"/>
            <a:ext cx="419100" cy="100687"/>
          </a:xfrm>
          <a:prstGeom prst="rightArrow">
            <a:avLst/>
          </a:prstGeom>
          <a:solidFill>
            <a:srgbClr val="0070C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1" lang="ja-JP" altLang="en-US" sz="2400" b="0" i="0" u="none" strike="noStrike" cap="none" normalizeH="0" baseline="0">
              <a:ln>
                <a:noFill/>
              </a:ln>
              <a:solidFill>
                <a:schemeClr val="tx1"/>
              </a:solidFill>
              <a:effectLst/>
              <a:latin typeface="Times New Roman" pitchFamily="18" charset="0"/>
              <a:ea typeface="ＭＳ Ｐゴシック" pitchFamily="50" charset="-128"/>
            </a:endParaRPr>
          </a:p>
        </p:txBody>
      </p:sp>
      <p:sp>
        <p:nvSpPr>
          <p:cNvPr id="32" name="矢印: 右 31">
            <a:extLst>
              <a:ext uri="{FF2B5EF4-FFF2-40B4-BE49-F238E27FC236}">
                <a16:creationId xmlns:a16="http://schemas.microsoft.com/office/drawing/2014/main" id="{A894D082-6026-475C-875C-47B6FA8496B1}"/>
              </a:ext>
            </a:extLst>
          </p:cNvPr>
          <p:cNvSpPr/>
          <p:nvPr/>
        </p:nvSpPr>
        <p:spPr bwMode="auto">
          <a:xfrm rot="20953802">
            <a:off x="5099272" y="2501100"/>
            <a:ext cx="419100" cy="141710"/>
          </a:xfrm>
          <a:prstGeom prst="rightArrow">
            <a:avLst/>
          </a:prstGeom>
          <a:solidFill>
            <a:srgbClr val="0070C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1" lang="ja-JP" altLang="en-US" sz="2400" b="0" i="0" u="none" strike="noStrike" cap="none" normalizeH="0" baseline="0">
              <a:ln>
                <a:noFill/>
              </a:ln>
              <a:solidFill>
                <a:schemeClr val="tx1"/>
              </a:solidFill>
              <a:effectLst/>
              <a:latin typeface="Times New Roman" pitchFamily="18" charset="0"/>
              <a:ea typeface="ＭＳ Ｐゴシック" pitchFamily="50" charset="-128"/>
            </a:endParaRPr>
          </a:p>
        </p:txBody>
      </p:sp>
      <p:sp>
        <p:nvSpPr>
          <p:cNvPr id="33" name="矢印: 右 32">
            <a:extLst>
              <a:ext uri="{FF2B5EF4-FFF2-40B4-BE49-F238E27FC236}">
                <a16:creationId xmlns:a16="http://schemas.microsoft.com/office/drawing/2014/main" id="{49AE220A-0F6C-48D6-B9A8-9989B34DB38B}"/>
              </a:ext>
            </a:extLst>
          </p:cNvPr>
          <p:cNvSpPr/>
          <p:nvPr/>
        </p:nvSpPr>
        <p:spPr bwMode="auto">
          <a:xfrm rot="19400449">
            <a:off x="1554629" y="3160846"/>
            <a:ext cx="419100" cy="100687"/>
          </a:xfrm>
          <a:prstGeom prst="rightArrow">
            <a:avLst/>
          </a:prstGeom>
          <a:solidFill>
            <a:srgbClr val="FFFF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1" lang="ja-JP" altLang="en-US" sz="2400" b="0" i="0" u="none" strike="noStrike" cap="none" normalizeH="0" baseline="0">
              <a:ln>
                <a:noFill/>
              </a:ln>
              <a:solidFill>
                <a:schemeClr val="tx1"/>
              </a:solidFill>
              <a:effectLst/>
              <a:latin typeface="Times New Roman" pitchFamily="18" charset="0"/>
              <a:ea typeface="ＭＳ Ｐゴシック" pitchFamily="50" charset="-128"/>
            </a:endParaRPr>
          </a:p>
        </p:txBody>
      </p:sp>
      <p:sp>
        <p:nvSpPr>
          <p:cNvPr id="34" name="矢印: 右 33">
            <a:extLst>
              <a:ext uri="{FF2B5EF4-FFF2-40B4-BE49-F238E27FC236}">
                <a16:creationId xmlns:a16="http://schemas.microsoft.com/office/drawing/2014/main" id="{B77007BA-4E7A-4B84-B2AF-409DAA58E6E8}"/>
              </a:ext>
            </a:extLst>
          </p:cNvPr>
          <p:cNvSpPr/>
          <p:nvPr/>
        </p:nvSpPr>
        <p:spPr bwMode="auto">
          <a:xfrm rot="21146385">
            <a:off x="4198427" y="3102553"/>
            <a:ext cx="419100" cy="100687"/>
          </a:xfrm>
          <a:prstGeom prst="rightArrow">
            <a:avLst/>
          </a:prstGeom>
          <a:solidFill>
            <a:srgbClr val="FFFF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1" lang="ja-JP" altLang="en-US" sz="2400" b="0" i="0" u="none" strike="noStrike" cap="none" normalizeH="0" baseline="0">
              <a:ln>
                <a:noFill/>
              </a:ln>
              <a:solidFill>
                <a:schemeClr val="tx1"/>
              </a:solidFill>
              <a:effectLst/>
              <a:latin typeface="Times New Roman" pitchFamily="18" charset="0"/>
              <a:ea typeface="ＭＳ Ｐゴシック" pitchFamily="50" charset="-128"/>
            </a:endParaRPr>
          </a:p>
        </p:txBody>
      </p:sp>
      <p:sp>
        <p:nvSpPr>
          <p:cNvPr id="35" name="矢印: 右 34">
            <a:extLst>
              <a:ext uri="{FF2B5EF4-FFF2-40B4-BE49-F238E27FC236}">
                <a16:creationId xmlns:a16="http://schemas.microsoft.com/office/drawing/2014/main" id="{4B74B54D-58E8-4558-996B-314D56FA03CD}"/>
              </a:ext>
            </a:extLst>
          </p:cNvPr>
          <p:cNvSpPr/>
          <p:nvPr/>
        </p:nvSpPr>
        <p:spPr bwMode="auto">
          <a:xfrm rot="21146385">
            <a:off x="5922452" y="3969328"/>
            <a:ext cx="419100" cy="100687"/>
          </a:xfrm>
          <a:prstGeom prst="rightArrow">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1" lang="ja-JP" altLang="en-US" sz="2400" b="0" i="0" u="none" strike="noStrike" cap="none" normalizeH="0" baseline="0">
              <a:ln>
                <a:noFill/>
              </a:ln>
              <a:solidFill>
                <a:schemeClr val="tx1"/>
              </a:solidFill>
              <a:effectLst/>
              <a:latin typeface="Times New Roman" pitchFamily="18" charset="0"/>
              <a:ea typeface="ＭＳ Ｐゴシック" pitchFamily="50" charset="-128"/>
            </a:endParaRPr>
          </a:p>
        </p:txBody>
      </p:sp>
      <p:sp>
        <p:nvSpPr>
          <p:cNvPr id="36" name="矢印: 右 35">
            <a:extLst>
              <a:ext uri="{FF2B5EF4-FFF2-40B4-BE49-F238E27FC236}">
                <a16:creationId xmlns:a16="http://schemas.microsoft.com/office/drawing/2014/main" id="{3E50108E-AD59-44C4-96EF-6C7959C769D5}"/>
              </a:ext>
            </a:extLst>
          </p:cNvPr>
          <p:cNvSpPr/>
          <p:nvPr/>
        </p:nvSpPr>
        <p:spPr bwMode="auto">
          <a:xfrm rot="20335938">
            <a:off x="2155779" y="4091633"/>
            <a:ext cx="419100" cy="100687"/>
          </a:xfrm>
          <a:prstGeom prst="rightArrow">
            <a:avLst/>
          </a:prstGeom>
          <a:solidFill>
            <a:schemeClr val="accent3">
              <a:lumMod val="75000"/>
            </a:schemeClr>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1" lang="ja-JP" altLang="en-US" sz="2400" b="0" i="0" u="none" strike="noStrike" cap="none" normalizeH="0" baseline="0">
              <a:ln>
                <a:noFill/>
              </a:ln>
              <a:solidFill>
                <a:schemeClr val="tx1"/>
              </a:solidFill>
              <a:effectLst/>
              <a:latin typeface="Times New Roman" pitchFamily="18" charset="0"/>
              <a:ea typeface="ＭＳ Ｐゴシック" pitchFamily="50" charset="-128"/>
            </a:endParaRPr>
          </a:p>
        </p:txBody>
      </p:sp>
      <p:sp>
        <p:nvSpPr>
          <p:cNvPr id="37" name="矢印: 右 36">
            <a:extLst>
              <a:ext uri="{FF2B5EF4-FFF2-40B4-BE49-F238E27FC236}">
                <a16:creationId xmlns:a16="http://schemas.microsoft.com/office/drawing/2014/main" id="{C0B61EB9-9F03-4F67-8488-D91F7B184F09}"/>
              </a:ext>
            </a:extLst>
          </p:cNvPr>
          <p:cNvSpPr/>
          <p:nvPr/>
        </p:nvSpPr>
        <p:spPr bwMode="auto">
          <a:xfrm rot="21447400">
            <a:off x="3143359" y="4039843"/>
            <a:ext cx="419100" cy="100687"/>
          </a:xfrm>
          <a:prstGeom prst="rightArrow">
            <a:avLst/>
          </a:prstGeom>
          <a:solidFill>
            <a:schemeClr val="accent3">
              <a:lumMod val="75000"/>
            </a:schemeClr>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1" lang="ja-JP" altLang="en-US" sz="2400" b="0" i="0" u="none" strike="noStrike" cap="none" normalizeH="0" baseline="0">
              <a:ln>
                <a:noFill/>
              </a:ln>
              <a:solidFill>
                <a:schemeClr val="tx1"/>
              </a:solidFill>
              <a:effectLst/>
              <a:latin typeface="Times New Roman" pitchFamily="18" charset="0"/>
              <a:ea typeface="ＭＳ Ｐゴシック" pitchFamily="50" charset="-128"/>
            </a:endParaRPr>
          </a:p>
        </p:txBody>
      </p:sp>
    </p:spTree>
    <p:extLst>
      <p:ext uri="{BB962C8B-B14F-4D97-AF65-F5344CB8AC3E}">
        <p14:creationId xmlns:p14="http://schemas.microsoft.com/office/powerpoint/2010/main" val="278634763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AD1BABE-58A7-47C5-AE73-66025BA029BD}"/>
              </a:ext>
            </a:extLst>
          </p:cNvPr>
          <p:cNvSpPr>
            <a:spLocks noGrp="1"/>
          </p:cNvSpPr>
          <p:nvPr>
            <p:ph type="title"/>
          </p:nvPr>
        </p:nvSpPr>
        <p:spPr>
          <a:xfrm>
            <a:off x="533400" y="260350"/>
            <a:ext cx="8610600" cy="577850"/>
          </a:xfrm>
        </p:spPr>
        <p:txBody>
          <a:bodyPr/>
          <a:lstStyle/>
          <a:p>
            <a:r>
              <a:rPr kumimoji="1" lang="en-US" altLang="ja-JP" dirty="0"/>
              <a:t>MACCS Result (normal evacuation time: 3.5h) </a:t>
            </a:r>
            <a:endParaRPr kumimoji="1" lang="ja-JP" altLang="en-US" dirty="0"/>
          </a:p>
        </p:txBody>
      </p:sp>
      <p:sp>
        <p:nvSpPr>
          <p:cNvPr id="9" name="正方形/長方形 8">
            <a:extLst>
              <a:ext uri="{FF2B5EF4-FFF2-40B4-BE49-F238E27FC236}">
                <a16:creationId xmlns:a16="http://schemas.microsoft.com/office/drawing/2014/main" id="{416B86A2-F881-4740-B366-92C47477339E}"/>
              </a:ext>
            </a:extLst>
          </p:cNvPr>
          <p:cNvSpPr/>
          <p:nvPr/>
        </p:nvSpPr>
        <p:spPr bwMode="auto">
          <a:xfrm>
            <a:off x="266700" y="5463434"/>
            <a:ext cx="8462963" cy="1106163"/>
          </a:xfrm>
          <a:prstGeom prst="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none" lIns="91440" tIns="45720" rIns="91440" bIns="45720" numCol="1" rtlCol="0" anchor="ctr"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lang="en-US" altLang="ja-JP" b="0" i="0">
                <a:effectLst/>
                <a:cs typeface="Times New Roman" panose="02020603050405020304" pitchFamily="18" charset="0"/>
              </a:rPr>
              <a:t>The trend is similar to that of a long evacuation. </a:t>
            </a:r>
          </a:p>
          <a:p>
            <a:pPr marL="0" marR="0" indent="0" defTabSz="914400" rtl="0" eaLnBrk="0" fontAlgn="base" latinLnBrk="0" hangingPunct="0">
              <a:lnSpc>
                <a:spcPct val="100000"/>
              </a:lnSpc>
              <a:spcBef>
                <a:spcPct val="0"/>
              </a:spcBef>
              <a:spcAft>
                <a:spcPct val="0"/>
              </a:spcAft>
              <a:buClrTx/>
              <a:buSzTx/>
              <a:buFontTx/>
              <a:buNone/>
              <a:tabLst/>
            </a:pPr>
            <a:r>
              <a:rPr lang="en-US" altLang="ja-JP" b="0" i="0">
                <a:effectLst/>
                <a:cs typeface="Times New Roman" panose="02020603050405020304" pitchFamily="18" charset="0"/>
              </a:rPr>
              <a:t>However, the peaks observed in this case tend to be relatively flat</a:t>
            </a:r>
            <a:endParaRPr kumimoji="1" lang="ja-JP" altLang="en-US" b="0" i="0" u="none" strike="noStrike" cap="none" normalizeH="0" baseline="0">
              <a:ln>
                <a:noFill/>
              </a:ln>
              <a:effectLst/>
              <a:cs typeface="Times New Roman" panose="02020603050405020304" pitchFamily="18" charset="0"/>
            </a:endParaRPr>
          </a:p>
        </p:txBody>
      </p:sp>
      <p:pic>
        <p:nvPicPr>
          <p:cNvPr id="12" name="図 11">
            <a:extLst>
              <a:ext uri="{FF2B5EF4-FFF2-40B4-BE49-F238E27FC236}">
                <a16:creationId xmlns:a16="http://schemas.microsoft.com/office/drawing/2014/main" id="{B73963CE-8276-405D-B958-E8F689644660}"/>
              </a:ext>
            </a:extLst>
          </p:cNvPr>
          <p:cNvPicPr>
            <a:picLocks noChangeAspect="1"/>
          </p:cNvPicPr>
          <p:nvPr/>
        </p:nvPicPr>
        <p:blipFill>
          <a:blip r:embed="rId2"/>
          <a:stretch>
            <a:fillRect/>
          </a:stretch>
        </p:blipFill>
        <p:spPr>
          <a:xfrm>
            <a:off x="266700" y="1102405"/>
            <a:ext cx="8610599" cy="4424636"/>
          </a:xfrm>
          <a:prstGeom prst="rect">
            <a:avLst/>
          </a:prstGeom>
        </p:spPr>
      </p:pic>
      <p:sp>
        <p:nvSpPr>
          <p:cNvPr id="52" name="矢印: 右 51">
            <a:extLst>
              <a:ext uri="{FF2B5EF4-FFF2-40B4-BE49-F238E27FC236}">
                <a16:creationId xmlns:a16="http://schemas.microsoft.com/office/drawing/2014/main" id="{259CB5A3-5EFA-456C-9361-A9825C8CF797}"/>
              </a:ext>
            </a:extLst>
          </p:cNvPr>
          <p:cNvSpPr/>
          <p:nvPr/>
        </p:nvSpPr>
        <p:spPr bwMode="auto">
          <a:xfrm rot="2522057">
            <a:off x="1694242" y="2394010"/>
            <a:ext cx="419100" cy="100687"/>
          </a:xfrm>
          <a:prstGeom prst="rightArrow">
            <a:avLst/>
          </a:prstGeom>
          <a:solidFill>
            <a:srgbClr val="00B0F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1" lang="ja-JP" altLang="en-US" sz="2400" b="0" i="0" u="none" strike="noStrike" cap="none" normalizeH="0" baseline="0">
              <a:ln>
                <a:noFill/>
              </a:ln>
              <a:solidFill>
                <a:schemeClr val="tx1"/>
              </a:solidFill>
              <a:effectLst/>
              <a:latin typeface="Times New Roman" pitchFamily="18" charset="0"/>
              <a:ea typeface="ＭＳ Ｐゴシック" pitchFamily="50" charset="-128"/>
            </a:endParaRPr>
          </a:p>
        </p:txBody>
      </p:sp>
      <p:sp>
        <p:nvSpPr>
          <p:cNvPr id="53" name="矢印: 右 52">
            <a:extLst>
              <a:ext uri="{FF2B5EF4-FFF2-40B4-BE49-F238E27FC236}">
                <a16:creationId xmlns:a16="http://schemas.microsoft.com/office/drawing/2014/main" id="{15966A20-852E-4312-8AC6-34956F30041F}"/>
              </a:ext>
            </a:extLst>
          </p:cNvPr>
          <p:cNvSpPr/>
          <p:nvPr/>
        </p:nvSpPr>
        <p:spPr bwMode="auto">
          <a:xfrm rot="20593332">
            <a:off x="4049656" y="2264331"/>
            <a:ext cx="419100" cy="100687"/>
          </a:xfrm>
          <a:prstGeom prst="rightArrow">
            <a:avLst/>
          </a:prstGeom>
          <a:solidFill>
            <a:srgbClr val="00B0F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1" lang="ja-JP" altLang="en-US" sz="2400" b="0" i="0" u="none" strike="noStrike" cap="none" normalizeH="0" baseline="0">
              <a:ln>
                <a:noFill/>
              </a:ln>
              <a:solidFill>
                <a:schemeClr val="tx1"/>
              </a:solidFill>
              <a:effectLst/>
              <a:latin typeface="Times New Roman" pitchFamily="18" charset="0"/>
              <a:ea typeface="ＭＳ Ｐゴシック" pitchFamily="50" charset="-128"/>
            </a:endParaRPr>
          </a:p>
        </p:txBody>
      </p:sp>
      <p:sp>
        <p:nvSpPr>
          <p:cNvPr id="54" name="矢印: 右 53">
            <a:extLst>
              <a:ext uri="{FF2B5EF4-FFF2-40B4-BE49-F238E27FC236}">
                <a16:creationId xmlns:a16="http://schemas.microsoft.com/office/drawing/2014/main" id="{761E03C2-9B2E-42D3-8A3B-284F84E854CF}"/>
              </a:ext>
            </a:extLst>
          </p:cNvPr>
          <p:cNvSpPr/>
          <p:nvPr/>
        </p:nvSpPr>
        <p:spPr bwMode="auto">
          <a:xfrm rot="17499339">
            <a:off x="1991231" y="3615911"/>
            <a:ext cx="419100" cy="100687"/>
          </a:xfrm>
          <a:prstGeom prst="rightArrow">
            <a:avLst/>
          </a:prstGeom>
          <a:solidFill>
            <a:srgbClr val="0070C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1" lang="ja-JP" altLang="en-US" sz="2400" b="0" i="0" u="none" strike="noStrike" cap="none" normalizeH="0" baseline="0">
              <a:ln>
                <a:noFill/>
              </a:ln>
              <a:solidFill>
                <a:schemeClr val="tx1"/>
              </a:solidFill>
              <a:effectLst/>
              <a:latin typeface="Times New Roman" pitchFamily="18" charset="0"/>
              <a:ea typeface="ＭＳ Ｐゴシック" pitchFamily="50" charset="-128"/>
            </a:endParaRPr>
          </a:p>
        </p:txBody>
      </p:sp>
      <p:sp>
        <p:nvSpPr>
          <p:cNvPr id="55" name="矢印: 右 54">
            <a:extLst>
              <a:ext uri="{FF2B5EF4-FFF2-40B4-BE49-F238E27FC236}">
                <a16:creationId xmlns:a16="http://schemas.microsoft.com/office/drawing/2014/main" id="{BFA2FB4C-199E-43E8-BE19-3F3C23D17743}"/>
              </a:ext>
            </a:extLst>
          </p:cNvPr>
          <p:cNvSpPr/>
          <p:nvPr/>
        </p:nvSpPr>
        <p:spPr bwMode="auto">
          <a:xfrm rot="1716085">
            <a:off x="3868621" y="2781741"/>
            <a:ext cx="419100" cy="100687"/>
          </a:xfrm>
          <a:prstGeom prst="rightArrow">
            <a:avLst/>
          </a:prstGeom>
          <a:solidFill>
            <a:srgbClr val="0070C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1" lang="ja-JP" altLang="en-US" sz="2400" b="0" i="0" u="none" strike="noStrike" cap="none" normalizeH="0" baseline="0">
              <a:ln>
                <a:noFill/>
              </a:ln>
              <a:solidFill>
                <a:schemeClr val="tx1"/>
              </a:solidFill>
              <a:effectLst/>
              <a:latin typeface="Times New Roman" pitchFamily="18" charset="0"/>
              <a:ea typeface="ＭＳ Ｐゴシック" pitchFamily="50" charset="-128"/>
            </a:endParaRPr>
          </a:p>
        </p:txBody>
      </p:sp>
      <p:sp>
        <p:nvSpPr>
          <p:cNvPr id="56" name="矢印: 右 55">
            <a:extLst>
              <a:ext uri="{FF2B5EF4-FFF2-40B4-BE49-F238E27FC236}">
                <a16:creationId xmlns:a16="http://schemas.microsoft.com/office/drawing/2014/main" id="{5D994911-9EAE-443A-A258-ECD0C3633E9A}"/>
              </a:ext>
            </a:extLst>
          </p:cNvPr>
          <p:cNvSpPr/>
          <p:nvPr/>
        </p:nvSpPr>
        <p:spPr bwMode="auto">
          <a:xfrm rot="19400449">
            <a:off x="1496083" y="3165471"/>
            <a:ext cx="419100" cy="100687"/>
          </a:xfrm>
          <a:prstGeom prst="rightArrow">
            <a:avLst/>
          </a:prstGeom>
          <a:solidFill>
            <a:srgbClr val="FFFF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1" lang="ja-JP" altLang="en-US" sz="2400" b="0" i="0" u="none" strike="noStrike" cap="none" normalizeH="0" baseline="0">
              <a:ln>
                <a:noFill/>
              </a:ln>
              <a:solidFill>
                <a:schemeClr val="tx1"/>
              </a:solidFill>
              <a:effectLst/>
              <a:latin typeface="Times New Roman" pitchFamily="18" charset="0"/>
              <a:ea typeface="ＭＳ Ｐゴシック" pitchFamily="50" charset="-128"/>
            </a:endParaRPr>
          </a:p>
        </p:txBody>
      </p:sp>
      <p:sp>
        <p:nvSpPr>
          <p:cNvPr id="57" name="矢印: 右 56">
            <a:extLst>
              <a:ext uri="{FF2B5EF4-FFF2-40B4-BE49-F238E27FC236}">
                <a16:creationId xmlns:a16="http://schemas.microsoft.com/office/drawing/2014/main" id="{D8068AC3-6C4A-43E9-B31E-7FF11DE6E99B}"/>
              </a:ext>
            </a:extLst>
          </p:cNvPr>
          <p:cNvSpPr/>
          <p:nvPr/>
        </p:nvSpPr>
        <p:spPr bwMode="auto">
          <a:xfrm rot="1384183">
            <a:off x="3309335" y="3058472"/>
            <a:ext cx="419100" cy="100687"/>
          </a:xfrm>
          <a:prstGeom prst="rightArrow">
            <a:avLst/>
          </a:prstGeom>
          <a:solidFill>
            <a:srgbClr val="FFFF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1" lang="ja-JP" altLang="en-US" sz="2400" b="0" i="0" u="none" strike="noStrike" cap="none" normalizeH="0" baseline="0">
              <a:ln>
                <a:noFill/>
              </a:ln>
              <a:solidFill>
                <a:schemeClr val="tx1"/>
              </a:solidFill>
              <a:effectLst/>
              <a:latin typeface="Times New Roman" pitchFamily="18" charset="0"/>
              <a:ea typeface="ＭＳ Ｐゴシック" pitchFamily="50" charset="-128"/>
            </a:endParaRPr>
          </a:p>
        </p:txBody>
      </p:sp>
      <p:sp>
        <p:nvSpPr>
          <p:cNvPr id="58" name="矢印: 右 57">
            <a:extLst>
              <a:ext uri="{FF2B5EF4-FFF2-40B4-BE49-F238E27FC236}">
                <a16:creationId xmlns:a16="http://schemas.microsoft.com/office/drawing/2014/main" id="{F72F070C-E2B4-4B33-8057-9FC495A68DE1}"/>
              </a:ext>
            </a:extLst>
          </p:cNvPr>
          <p:cNvSpPr/>
          <p:nvPr/>
        </p:nvSpPr>
        <p:spPr bwMode="auto">
          <a:xfrm rot="21146385">
            <a:off x="5391551" y="3306338"/>
            <a:ext cx="419100" cy="100687"/>
          </a:xfrm>
          <a:prstGeom prst="rightArrow">
            <a:avLst/>
          </a:prstGeom>
          <a:solidFill>
            <a:srgbClr val="FFFF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1" lang="ja-JP" altLang="en-US" sz="2400" b="0" i="0" u="none" strike="noStrike" cap="none" normalizeH="0" baseline="0">
              <a:ln>
                <a:noFill/>
              </a:ln>
              <a:solidFill>
                <a:schemeClr val="tx1"/>
              </a:solidFill>
              <a:effectLst/>
              <a:latin typeface="Times New Roman" pitchFamily="18" charset="0"/>
              <a:ea typeface="ＭＳ Ｐゴシック" pitchFamily="50" charset="-128"/>
            </a:endParaRPr>
          </a:p>
        </p:txBody>
      </p:sp>
      <p:sp>
        <p:nvSpPr>
          <p:cNvPr id="59" name="矢印: 右 58">
            <a:extLst>
              <a:ext uri="{FF2B5EF4-FFF2-40B4-BE49-F238E27FC236}">
                <a16:creationId xmlns:a16="http://schemas.microsoft.com/office/drawing/2014/main" id="{83FF17C6-C77B-4CE5-A017-CD49A939B39F}"/>
              </a:ext>
            </a:extLst>
          </p:cNvPr>
          <p:cNvSpPr/>
          <p:nvPr/>
        </p:nvSpPr>
        <p:spPr bwMode="auto">
          <a:xfrm rot="20783397">
            <a:off x="5386355" y="2876969"/>
            <a:ext cx="419100" cy="100687"/>
          </a:xfrm>
          <a:prstGeom prst="rightArrow">
            <a:avLst/>
          </a:prstGeom>
          <a:solidFill>
            <a:srgbClr val="0070C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1" lang="ja-JP" altLang="en-US" sz="2400" b="0" i="0" u="none" strike="noStrike" cap="none" normalizeH="0" baseline="0">
              <a:ln>
                <a:noFill/>
              </a:ln>
              <a:solidFill>
                <a:schemeClr val="tx1"/>
              </a:solidFill>
              <a:effectLst/>
              <a:latin typeface="Times New Roman" pitchFamily="18" charset="0"/>
              <a:ea typeface="ＭＳ Ｐゴシック" pitchFamily="50" charset="-128"/>
            </a:endParaRPr>
          </a:p>
        </p:txBody>
      </p:sp>
      <p:sp>
        <p:nvSpPr>
          <p:cNvPr id="60" name="矢印: 右 59">
            <a:extLst>
              <a:ext uri="{FF2B5EF4-FFF2-40B4-BE49-F238E27FC236}">
                <a16:creationId xmlns:a16="http://schemas.microsoft.com/office/drawing/2014/main" id="{968265A3-16D1-4810-8074-FCBAA7FEF231}"/>
              </a:ext>
            </a:extLst>
          </p:cNvPr>
          <p:cNvSpPr/>
          <p:nvPr/>
        </p:nvSpPr>
        <p:spPr bwMode="auto">
          <a:xfrm rot="21146385">
            <a:off x="6275675" y="4064271"/>
            <a:ext cx="418672" cy="125124"/>
          </a:xfrm>
          <a:prstGeom prst="rightArrow">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1" lang="ja-JP" altLang="en-US" sz="2400" b="0" i="0" u="none" strike="noStrike" cap="none" normalizeH="0" baseline="0">
              <a:ln>
                <a:noFill/>
              </a:ln>
              <a:solidFill>
                <a:schemeClr val="tx1"/>
              </a:solidFill>
              <a:effectLst/>
              <a:latin typeface="Times New Roman" pitchFamily="18" charset="0"/>
              <a:ea typeface="ＭＳ Ｐゴシック" pitchFamily="50" charset="-128"/>
            </a:endParaRPr>
          </a:p>
        </p:txBody>
      </p:sp>
      <p:sp>
        <p:nvSpPr>
          <p:cNvPr id="61" name="矢印: 右 60">
            <a:extLst>
              <a:ext uri="{FF2B5EF4-FFF2-40B4-BE49-F238E27FC236}">
                <a16:creationId xmlns:a16="http://schemas.microsoft.com/office/drawing/2014/main" id="{15E2C807-B27A-4F69-BDA0-DE579784CD17}"/>
              </a:ext>
            </a:extLst>
          </p:cNvPr>
          <p:cNvSpPr/>
          <p:nvPr/>
        </p:nvSpPr>
        <p:spPr bwMode="auto">
          <a:xfrm rot="20161064" flipV="1">
            <a:off x="2174070" y="4140913"/>
            <a:ext cx="251796" cy="84032"/>
          </a:xfrm>
          <a:prstGeom prst="rightArrow">
            <a:avLst/>
          </a:prstGeom>
          <a:solidFill>
            <a:schemeClr val="bg2">
              <a:lumMod val="60000"/>
              <a:lumOff val="40000"/>
            </a:schemeClr>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1" lang="ja-JP" altLang="en-US" sz="2400" b="0" i="0" u="none" strike="noStrike" cap="none" normalizeH="0" baseline="0">
              <a:ln>
                <a:noFill/>
              </a:ln>
              <a:solidFill>
                <a:schemeClr val="tx1"/>
              </a:solidFill>
              <a:effectLst/>
              <a:latin typeface="Times New Roman" pitchFamily="18" charset="0"/>
              <a:ea typeface="ＭＳ Ｐゴシック" pitchFamily="50" charset="-128"/>
            </a:endParaRPr>
          </a:p>
        </p:txBody>
      </p:sp>
      <p:sp>
        <p:nvSpPr>
          <p:cNvPr id="62" name="矢印: 右 61">
            <a:extLst>
              <a:ext uri="{FF2B5EF4-FFF2-40B4-BE49-F238E27FC236}">
                <a16:creationId xmlns:a16="http://schemas.microsoft.com/office/drawing/2014/main" id="{A568F36D-AB37-4EF9-8D10-EDA03BA2A9C6}"/>
              </a:ext>
            </a:extLst>
          </p:cNvPr>
          <p:cNvSpPr/>
          <p:nvPr/>
        </p:nvSpPr>
        <p:spPr bwMode="auto">
          <a:xfrm rot="930249" flipV="1">
            <a:off x="2546844" y="4140912"/>
            <a:ext cx="251796" cy="84032"/>
          </a:xfrm>
          <a:prstGeom prst="rightArrow">
            <a:avLst/>
          </a:prstGeom>
          <a:solidFill>
            <a:schemeClr val="bg2">
              <a:lumMod val="60000"/>
              <a:lumOff val="40000"/>
            </a:schemeClr>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1" lang="ja-JP" altLang="en-US" sz="2400" b="0" i="0" u="none" strike="noStrike" cap="none" normalizeH="0" baseline="0">
              <a:ln>
                <a:noFill/>
              </a:ln>
              <a:solidFill>
                <a:schemeClr val="tx1"/>
              </a:solidFill>
              <a:effectLst/>
              <a:latin typeface="Times New Roman" pitchFamily="18" charset="0"/>
              <a:ea typeface="ＭＳ Ｐゴシック" pitchFamily="50" charset="-128"/>
            </a:endParaRPr>
          </a:p>
        </p:txBody>
      </p:sp>
    </p:spTree>
    <p:extLst>
      <p:ext uri="{BB962C8B-B14F-4D97-AF65-F5344CB8AC3E}">
        <p14:creationId xmlns:p14="http://schemas.microsoft.com/office/powerpoint/2010/main" val="335051414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AD1BABE-58A7-47C5-AE73-66025BA029BD}"/>
              </a:ext>
            </a:extLst>
          </p:cNvPr>
          <p:cNvSpPr>
            <a:spLocks noGrp="1"/>
          </p:cNvSpPr>
          <p:nvPr>
            <p:ph type="title"/>
          </p:nvPr>
        </p:nvSpPr>
        <p:spPr/>
        <p:txBody>
          <a:bodyPr/>
          <a:lstStyle/>
          <a:p>
            <a:r>
              <a:rPr kumimoji="1" lang="en-US" altLang="ja-JP" dirty="0"/>
              <a:t>MACCS Result (long evacuation time: 7 h) </a:t>
            </a:r>
            <a:endParaRPr kumimoji="1" lang="ja-JP" altLang="en-US" dirty="0"/>
          </a:p>
        </p:txBody>
      </p:sp>
      <p:sp>
        <p:nvSpPr>
          <p:cNvPr id="9" name="正方形/長方形 8">
            <a:extLst>
              <a:ext uri="{FF2B5EF4-FFF2-40B4-BE49-F238E27FC236}">
                <a16:creationId xmlns:a16="http://schemas.microsoft.com/office/drawing/2014/main" id="{416B86A2-F881-4740-B366-92C47477339E}"/>
              </a:ext>
            </a:extLst>
          </p:cNvPr>
          <p:cNvSpPr/>
          <p:nvPr/>
        </p:nvSpPr>
        <p:spPr bwMode="auto">
          <a:xfrm>
            <a:off x="25068" y="5407668"/>
            <a:ext cx="9093864" cy="1098156"/>
          </a:xfrm>
          <a:prstGeom prst="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none" lIns="91440" tIns="45720" rIns="91440" bIns="45720" numCol="1" rtlCol="0" anchor="ctr"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kumimoji="1" lang="en-US" altLang="ja-JP" sz="1750" b="0" i="0" u="none" strike="noStrike" cap="none" normalizeH="0" baseline="0" dirty="0">
                <a:ln>
                  <a:noFill/>
                </a:ln>
                <a:solidFill>
                  <a:schemeClr val="tx1"/>
                </a:solidFill>
                <a:effectLst/>
              </a:rPr>
              <a:t>ISLOCA(PWR): Temporarily SIP reduce population exceed 100 mSv</a:t>
            </a:r>
          </a:p>
          <a:p>
            <a:pPr marL="0" marR="0" indent="0" defTabSz="914400" rtl="0" eaLnBrk="0" fontAlgn="base" latinLnBrk="0" hangingPunct="0">
              <a:lnSpc>
                <a:spcPct val="100000"/>
              </a:lnSpc>
              <a:spcBef>
                <a:spcPct val="0"/>
              </a:spcBef>
              <a:spcAft>
                <a:spcPct val="0"/>
              </a:spcAft>
              <a:buClrTx/>
              <a:buSzTx/>
              <a:buFontTx/>
              <a:buNone/>
              <a:tabLst/>
            </a:pPr>
            <a:r>
              <a:rPr kumimoji="1" lang="en-US" altLang="ja-JP" sz="1750" b="0" i="0" u="none" strike="noStrike" cap="none" normalizeH="0" baseline="0" dirty="0">
                <a:ln>
                  <a:noFill/>
                </a:ln>
                <a:solidFill>
                  <a:schemeClr val="tx1"/>
                </a:solidFill>
                <a:effectLst/>
              </a:rPr>
              <a:t>ATWS, </a:t>
            </a:r>
            <a:r>
              <a:rPr lang="en-US" altLang="ja-JP" sz="1750" dirty="0"/>
              <a:t>ISLOCA(BWR)</a:t>
            </a:r>
            <a:r>
              <a:rPr kumimoji="1" lang="en-US" altLang="ja-JP" sz="1750" b="0" i="0" u="none" strike="noStrike" cap="none" normalizeH="0" baseline="0" dirty="0">
                <a:ln>
                  <a:noFill/>
                </a:ln>
                <a:solidFill>
                  <a:schemeClr val="tx1"/>
                </a:solidFill>
                <a:effectLst/>
              </a:rPr>
              <a:t>: Better to evacuate, but if evacuation preparations take too long, </a:t>
            </a:r>
          </a:p>
          <a:p>
            <a:pPr marL="0" marR="0" indent="0" defTabSz="914400" rtl="0" eaLnBrk="0" fontAlgn="base" latinLnBrk="0" hangingPunct="0">
              <a:lnSpc>
                <a:spcPct val="100000"/>
              </a:lnSpc>
              <a:spcBef>
                <a:spcPct val="0"/>
              </a:spcBef>
              <a:spcAft>
                <a:spcPct val="0"/>
              </a:spcAft>
              <a:buClrTx/>
              <a:buSzTx/>
              <a:buFontTx/>
              <a:buNone/>
              <a:tabLst/>
            </a:pPr>
            <a:r>
              <a:rPr kumimoji="1" lang="en-US" altLang="ja-JP" sz="1750" b="0" i="0" u="none" strike="noStrike" cap="none" normalizeH="0" baseline="0" dirty="0">
                <a:ln>
                  <a:noFill/>
                </a:ln>
                <a:solidFill>
                  <a:schemeClr val="tx1"/>
                </a:solidFill>
                <a:effectLst/>
              </a:rPr>
              <a:t>temporarily SIP can reduce the number of people exposed to over 100mSv by waiting out the plume</a:t>
            </a:r>
            <a:endParaRPr kumimoji="1" lang="ja-JP" altLang="en-US" sz="1750" b="0" i="0" u="none" strike="noStrike" cap="none" normalizeH="0" baseline="0" dirty="0">
              <a:ln>
                <a:noFill/>
              </a:ln>
              <a:solidFill>
                <a:schemeClr val="tx1"/>
              </a:solidFill>
              <a:effectLst/>
            </a:endParaRPr>
          </a:p>
        </p:txBody>
      </p:sp>
      <p:pic>
        <p:nvPicPr>
          <p:cNvPr id="24" name="コンテンツ プレースホルダー 23">
            <a:extLst>
              <a:ext uri="{FF2B5EF4-FFF2-40B4-BE49-F238E27FC236}">
                <a16:creationId xmlns:a16="http://schemas.microsoft.com/office/drawing/2014/main" id="{E0456603-4557-4BF4-9AC7-CBE783952877}"/>
              </a:ext>
            </a:extLst>
          </p:cNvPr>
          <p:cNvPicPr>
            <a:picLocks noGrp="1" noChangeAspect="1"/>
          </p:cNvPicPr>
          <p:nvPr>
            <p:ph idx="1"/>
          </p:nvPr>
        </p:nvPicPr>
        <p:blipFill>
          <a:blip r:embed="rId2"/>
          <a:stretch>
            <a:fillRect/>
          </a:stretch>
        </p:blipFill>
        <p:spPr>
          <a:xfrm>
            <a:off x="110836" y="1002902"/>
            <a:ext cx="8698297" cy="4403741"/>
          </a:xfrm>
          <a:prstGeom prst="rect">
            <a:avLst/>
          </a:prstGeom>
        </p:spPr>
      </p:pic>
      <p:sp>
        <p:nvSpPr>
          <p:cNvPr id="25" name="矢印: 右 24">
            <a:extLst>
              <a:ext uri="{FF2B5EF4-FFF2-40B4-BE49-F238E27FC236}">
                <a16:creationId xmlns:a16="http://schemas.microsoft.com/office/drawing/2014/main" id="{AE609E5F-9236-406D-A8D4-13B2CF885631}"/>
              </a:ext>
            </a:extLst>
          </p:cNvPr>
          <p:cNvSpPr/>
          <p:nvPr/>
        </p:nvSpPr>
        <p:spPr bwMode="auto">
          <a:xfrm rot="2522057">
            <a:off x="1389956" y="2227043"/>
            <a:ext cx="419100" cy="100687"/>
          </a:xfrm>
          <a:prstGeom prst="rightArrow">
            <a:avLst/>
          </a:prstGeom>
          <a:solidFill>
            <a:srgbClr val="00B0F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1" lang="ja-JP" altLang="en-US" sz="2400" b="0" i="0" u="none" strike="noStrike" cap="none" normalizeH="0" baseline="0">
              <a:ln>
                <a:noFill/>
              </a:ln>
              <a:solidFill>
                <a:schemeClr val="tx1"/>
              </a:solidFill>
              <a:effectLst/>
              <a:latin typeface="Times New Roman" pitchFamily="18" charset="0"/>
              <a:ea typeface="ＭＳ Ｐゴシック" pitchFamily="50" charset="-128"/>
            </a:endParaRPr>
          </a:p>
        </p:txBody>
      </p:sp>
      <p:sp>
        <p:nvSpPr>
          <p:cNvPr id="26" name="矢印: 右 25">
            <a:extLst>
              <a:ext uri="{FF2B5EF4-FFF2-40B4-BE49-F238E27FC236}">
                <a16:creationId xmlns:a16="http://schemas.microsoft.com/office/drawing/2014/main" id="{65979DD9-8F84-42BF-9C30-D6CD808D8F93}"/>
              </a:ext>
            </a:extLst>
          </p:cNvPr>
          <p:cNvSpPr/>
          <p:nvPr/>
        </p:nvSpPr>
        <p:spPr bwMode="auto">
          <a:xfrm rot="19240126">
            <a:off x="3216500" y="2049343"/>
            <a:ext cx="419100" cy="100687"/>
          </a:xfrm>
          <a:prstGeom prst="rightArrow">
            <a:avLst/>
          </a:prstGeom>
          <a:solidFill>
            <a:srgbClr val="00B0F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1" lang="ja-JP" altLang="en-US" sz="2400" b="0" i="0" u="none" strike="noStrike" cap="none" normalizeH="0" baseline="0">
              <a:ln>
                <a:noFill/>
              </a:ln>
              <a:solidFill>
                <a:schemeClr val="tx1"/>
              </a:solidFill>
              <a:effectLst/>
              <a:latin typeface="Times New Roman" pitchFamily="18" charset="0"/>
              <a:ea typeface="ＭＳ Ｐゴシック" pitchFamily="50" charset="-128"/>
            </a:endParaRPr>
          </a:p>
        </p:txBody>
      </p:sp>
      <p:sp>
        <p:nvSpPr>
          <p:cNvPr id="27" name="矢印: 右 26">
            <a:extLst>
              <a:ext uri="{FF2B5EF4-FFF2-40B4-BE49-F238E27FC236}">
                <a16:creationId xmlns:a16="http://schemas.microsoft.com/office/drawing/2014/main" id="{52D74CF7-4360-452E-808C-9A9987D8AD08}"/>
              </a:ext>
            </a:extLst>
          </p:cNvPr>
          <p:cNvSpPr/>
          <p:nvPr/>
        </p:nvSpPr>
        <p:spPr bwMode="auto">
          <a:xfrm rot="17499339">
            <a:off x="1579308" y="3367768"/>
            <a:ext cx="419100" cy="100687"/>
          </a:xfrm>
          <a:prstGeom prst="rightArrow">
            <a:avLst/>
          </a:prstGeom>
          <a:solidFill>
            <a:srgbClr val="0070C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1" lang="ja-JP" altLang="en-US" sz="2400" b="0" i="0" u="none" strike="noStrike" cap="none" normalizeH="0" baseline="0">
              <a:ln>
                <a:noFill/>
              </a:ln>
              <a:solidFill>
                <a:schemeClr val="tx1"/>
              </a:solidFill>
              <a:effectLst/>
              <a:latin typeface="Times New Roman" pitchFamily="18" charset="0"/>
              <a:ea typeface="ＭＳ Ｐゴシック" pitchFamily="50" charset="-128"/>
            </a:endParaRPr>
          </a:p>
        </p:txBody>
      </p:sp>
      <p:sp>
        <p:nvSpPr>
          <p:cNvPr id="28" name="矢印: 右 27">
            <a:extLst>
              <a:ext uri="{FF2B5EF4-FFF2-40B4-BE49-F238E27FC236}">
                <a16:creationId xmlns:a16="http://schemas.microsoft.com/office/drawing/2014/main" id="{0A43B83D-96DC-4CAE-B394-0988BC632C57}"/>
              </a:ext>
            </a:extLst>
          </p:cNvPr>
          <p:cNvSpPr/>
          <p:nvPr/>
        </p:nvSpPr>
        <p:spPr bwMode="auto">
          <a:xfrm rot="2472818">
            <a:off x="3539987" y="2593585"/>
            <a:ext cx="419100" cy="100687"/>
          </a:xfrm>
          <a:prstGeom prst="rightArrow">
            <a:avLst/>
          </a:prstGeom>
          <a:solidFill>
            <a:srgbClr val="0070C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1" lang="ja-JP" altLang="en-US" sz="2400" b="0" i="0" u="none" strike="noStrike" cap="none" normalizeH="0" baseline="0">
              <a:ln>
                <a:noFill/>
              </a:ln>
              <a:solidFill>
                <a:schemeClr val="tx1"/>
              </a:solidFill>
              <a:effectLst/>
              <a:latin typeface="Times New Roman" pitchFamily="18" charset="0"/>
              <a:ea typeface="ＭＳ Ｐゴシック" pitchFamily="50" charset="-128"/>
            </a:endParaRPr>
          </a:p>
        </p:txBody>
      </p:sp>
      <p:sp>
        <p:nvSpPr>
          <p:cNvPr id="29" name="矢印: 右 28">
            <a:extLst>
              <a:ext uri="{FF2B5EF4-FFF2-40B4-BE49-F238E27FC236}">
                <a16:creationId xmlns:a16="http://schemas.microsoft.com/office/drawing/2014/main" id="{630BEC31-2FB4-4ABF-8710-B545D1CBD5BB}"/>
              </a:ext>
            </a:extLst>
          </p:cNvPr>
          <p:cNvSpPr/>
          <p:nvPr/>
        </p:nvSpPr>
        <p:spPr bwMode="auto">
          <a:xfrm rot="19400449">
            <a:off x="1203467" y="2728115"/>
            <a:ext cx="419100" cy="100687"/>
          </a:xfrm>
          <a:prstGeom prst="rightArrow">
            <a:avLst/>
          </a:prstGeom>
          <a:solidFill>
            <a:srgbClr val="FFFF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1" lang="ja-JP" altLang="en-US" sz="2400" b="0" i="0" u="none" strike="noStrike" cap="none" normalizeH="0" baseline="0">
              <a:ln>
                <a:noFill/>
              </a:ln>
              <a:solidFill>
                <a:schemeClr val="tx1"/>
              </a:solidFill>
              <a:effectLst/>
              <a:latin typeface="Times New Roman" pitchFamily="18" charset="0"/>
              <a:ea typeface="ＭＳ Ｐゴシック" pitchFamily="50" charset="-128"/>
            </a:endParaRPr>
          </a:p>
        </p:txBody>
      </p:sp>
      <p:sp>
        <p:nvSpPr>
          <p:cNvPr id="30" name="矢印: 右 29">
            <a:extLst>
              <a:ext uri="{FF2B5EF4-FFF2-40B4-BE49-F238E27FC236}">
                <a16:creationId xmlns:a16="http://schemas.microsoft.com/office/drawing/2014/main" id="{C3609C99-55B5-4E6F-BB1A-C601EC397FA9}"/>
              </a:ext>
            </a:extLst>
          </p:cNvPr>
          <p:cNvSpPr/>
          <p:nvPr/>
        </p:nvSpPr>
        <p:spPr bwMode="auto">
          <a:xfrm rot="2344425">
            <a:off x="2777774" y="2887016"/>
            <a:ext cx="419100" cy="100687"/>
          </a:xfrm>
          <a:prstGeom prst="rightArrow">
            <a:avLst/>
          </a:prstGeom>
          <a:solidFill>
            <a:srgbClr val="FFFF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1" lang="ja-JP" altLang="en-US" sz="2400" b="0" i="0" u="none" strike="noStrike" cap="none" normalizeH="0" baseline="0">
              <a:ln>
                <a:noFill/>
              </a:ln>
              <a:solidFill>
                <a:schemeClr val="tx1"/>
              </a:solidFill>
              <a:effectLst/>
              <a:latin typeface="Times New Roman" pitchFamily="18" charset="0"/>
              <a:ea typeface="ＭＳ Ｐゴシック" pitchFamily="50" charset="-128"/>
            </a:endParaRPr>
          </a:p>
        </p:txBody>
      </p:sp>
      <p:sp>
        <p:nvSpPr>
          <p:cNvPr id="31" name="矢印: 右 30">
            <a:extLst>
              <a:ext uri="{FF2B5EF4-FFF2-40B4-BE49-F238E27FC236}">
                <a16:creationId xmlns:a16="http://schemas.microsoft.com/office/drawing/2014/main" id="{7479E73E-7CAE-4475-A636-A85E95EF490C}"/>
              </a:ext>
            </a:extLst>
          </p:cNvPr>
          <p:cNvSpPr/>
          <p:nvPr/>
        </p:nvSpPr>
        <p:spPr bwMode="auto">
          <a:xfrm rot="20853644">
            <a:off x="4899749" y="3053297"/>
            <a:ext cx="419100" cy="100687"/>
          </a:xfrm>
          <a:prstGeom prst="rightArrow">
            <a:avLst/>
          </a:prstGeom>
          <a:solidFill>
            <a:srgbClr val="FFFF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1" lang="ja-JP" altLang="en-US" sz="2400" b="0" i="0" u="none" strike="noStrike" cap="none" normalizeH="0" baseline="0">
              <a:ln>
                <a:noFill/>
              </a:ln>
              <a:solidFill>
                <a:schemeClr val="tx1"/>
              </a:solidFill>
              <a:effectLst/>
              <a:latin typeface="Times New Roman" pitchFamily="18" charset="0"/>
              <a:ea typeface="ＭＳ Ｐゴシック" pitchFamily="50" charset="-128"/>
            </a:endParaRPr>
          </a:p>
        </p:txBody>
      </p:sp>
      <p:sp>
        <p:nvSpPr>
          <p:cNvPr id="32" name="矢印: 右 31">
            <a:extLst>
              <a:ext uri="{FF2B5EF4-FFF2-40B4-BE49-F238E27FC236}">
                <a16:creationId xmlns:a16="http://schemas.microsoft.com/office/drawing/2014/main" id="{24990A6F-133B-4853-9E4E-45876B40EAEE}"/>
              </a:ext>
            </a:extLst>
          </p:cNvPr>
          <p:cNvSpPr/>
          <p:nvPr/>
        </p:nvSpPr>
        <p:spPr bwMode="auto">
          <a:xfrm rot="20112483">
            <a:off x="5060465" y="2650538"/>
            <a:ext cx="419100" cy="100687"/>
          </a:xfrm>
          <a:prstGeom prst="rightArrow">
            <a:avLst/>
          </a:prstGeom>
          <a:solidFill>
            <a:srgbClr val="0070C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1" lang="ja-JP" altLang="en-US" sz="2400" b="0" i="0" u="none" strike="noStrike" cap="none" normalizeH="0" baseline="0">
              <a:ln>
                <a:noFill/>
              </a:ln>
              <a:solidFill>
                <a:schemeClr val="tx1"/>
              </a:solidFill>
              <a:effectLst/>
              <a:latin typeface="Times New Roman" pitchFamily="18" charset="0"/>
              <a:ea typeface="ＭＳ Ｐゴシック" pitchFamily="50" charset="-128"/>
            </a:endParaRPr>
          </a:p>
        </p:txBody>
      </p:sp>
    </p:spTree>
    <p:extLst>
      <p:ext uri="{BB962C8B-B14F-4D97-AF65-F5344CB8AC3E}">
        <p14:creationId xmlns:p14="http://schemas.microsoft.com/office/powerpoint/2010/main" val="206209808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72441A4-003A-4236-B3BE-35E731F95421}"/>
              </a:ext>
            </a:extLst>
          </p:cNvPr>
          <p:cNvSpPr>
            <a:spLocks noGrp="1"/>
          </p:cNvSpPr>
          <p:nvPr>
            <p:ph type="title"/>
          </p:nvPr>
        </p:nvSpPr>
        <p:spPr/>
        <p:txBody>
          <a:bodyPr/>
          <a:lstStyle/>
          <a:p>
            <a:r>
              <a:rPr kumimoji="1" lang="en-US" altLang="ja-JP" dirty="0">
                <a:solidFill>
                  <a:schemeClr val="tx1"/>
                </a:solidFill>
              </a:rPr>
              <a:t>ATWS</a:t>
            </a:r>
            <a:r>
              <a:rPr kumimoji="1" lang="en-US" altLang="ja-JP" dirty="0"/>
              <a:t> release fraction</a:t>
            </a:r>
            <a:endParaRPr kumimoji="1" lang="ja-JP" altLang="en-US" dirty="0"/>
          </a:p>
        </p:txBody>
      </p:sp>
      <p:grpSp>
        <p:nvGrpSpPr>
          <p:cNvPr id="4" name="グループ化 3">
            <a:extLst>
              <a:ext uri="{FF2B5EF4-FFF2-40B4-BE49-F238E27FC236}">
                <a16:creationId xmlns:a16="http://schemas.microsoft.com/office/drawing/2014/main" id="{665BDC86-536D-438F-9797-238F3D782D5E}"/>
              </a:ext>
            </a:extLst>
          </p:cNvPr>
          <p:cNvGrpSpPr/>
          <p:nvPr/>
        </p:nvGrpSpPr>
        <p:grpSpPr>
          <a:xfrm>
            <a:off x="716915" y="1098550"/>
            <a:ext cx="7293610" cy="5759450"/>
            <a:chOff x="0" y="0"/>
            <a:chExt cx="2842895" cy="2446020"/>
          </a:xfrm>
        </p:grpSpPr>
        <p:pic>
          <p:nvPicPr>
            <p:cNvPr id="5" name="図 4">
              <a:extLst>
                <a:ext uri="{FF2B5EF4-FFF2-40B4-BE49-F238E27FC236}">
                  <a16:creationId xmlns:a16="http://schemas.microsoft.com/office/drawing/2014/main" id="{C1A4ABFE-819C-4B05-AB03-36B226086BF2}"/>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2842895" cy="2159635"/>
            </a:xfrm>
            <a:prstGeom prst="rect">
              <a:avLst/>
            </a:prstGeom>
            <a:noFill/>
            <a:ln>
              <a:noFill/>
            </a:ln>
          </p:spPr>
        </p:pic>
        <p:sp>
          <p:nvSpPr>
            <p:cNvPr id="6" name="テキスト ボックス 117">
              <a:extLst>
                <a:ext uri="{FF2B5EF4-FFF2-40B4-BE49-F238E27FC236}">
                  <a16:creationId xmlns:a16="http://schemas.microsoft.com/office/drawing/2014/main" id="{2154361E-DA3B-4A7F-8D58-8B798BF35F31}"/>
                </a:ext>
              </a:extLst>
            </p:cNvPr>
            <p:cNvSpPr txBox="1"/>
            <p:nvPr/>
          </p:nvSpPr>
          <p:spPr>
            <a:xfrm>
              <a:off x="0" y="2217420"/>
              <a:ext cx="2842895" cy="228600"/>
            </a:xfrm>
            <a:prstGeom prst="rect">
              <a:avLst/>
            </a:prstGeom>
            <a:solidFill>
              <a:prstClr val="white"/>
            </a:solidFill>
            <a:ln>
              <a:noFill/>
            </a:ln>
          </p:spPr>
          <p:txBody>
            <a:bodyPr rot="0" spcFirstLastPara="0" vert="horz" wrap="square" lIns="0" tIns="0" rIns="0" bIns="0" numCol="1" spcCol="0" rtlCol="0" fromWordArt="0" anchor="t" anchorCtr="0" forceAA="0" compatLnSpc="1">
              <a:prstTxWarp prst="textNoShape">
                <a:avLst/>
              </a:prstTxWarp>
              <a:spAutoFit/>
            </a:bodyPr>
            <a:lstStyle/>
            <a:p>
              <a:pPr algn="ctr"/>
              <a:r>
                <a:rPr lang="en-US" sz="900" kern="100">
                  <a:effectLst/>
                  <a:latin typeface="游明朝" panose="02020400000000000000" pitchFamily="18" charset="-128"/>
                  <a:ea typeface="游明朝" panose="02020400000000000000" pitchFamily="18" charset="-128"/>
                  <a:cs typeface="Times New Roman" panose="02020603050405020304" pitchFamily="18" charset="0"/>
                </a:rPr>
                <a:t>fig. 89 S2C-1</a:t>
              </a:r>
              <a:r>
                <a:rPr lang="ja-JP" sz="900" kern="100">
                  <a:effectLst/>
                  <a:latin typeface="游明朝" panose="02020400000000000000" pitchFamily="18" charset="-128"/>
                  <a:ea typeface="游明朝" panose="02020400000000000000" pitchFamily="18" charset="-128"/>
                  <a:cs typeface="Times New Roman" panose="02020603050405020304" pitchFamily="18" charset="0"/>
                </a:rPr>
                <a:t>放出割合</a:t>
              </a:r>
            </a:p>
          </p:txBody>
        </p:sp>
      </p:grpSp>
      <p:sp>
        <p:nvSpPr>
          <p:cNvPr id="3" name="テキスト ボックス 2">
            <a:extLst>
              <a:ext uri="{FF2B5EF4-FFF2-40B4-BE49-F238E27FC236}">
                <a16:creationId xmlns:a16="http://schemas.microsoft.com/office/drawing/2014/main" id="{E79AE344-39EB-41D8-B03C-4215956C550C}"/>
              </a:ext>
            </a:extLst>
          </p:cNvPr>
          <p:cNvSpPr txBox="1"/>
          <p:nvPr/>
        </p:nvSpPr>
        <p:spPr>
          <a:xfrm>
            <a:off x="246579" y="6366817"/>
            <a:ext cx="5219272" cy="461665"/>
          </a:xfrm>
          <a:prstGeom prst="rect">
            <a:avLst/>
          </a:prstGeom>
          <a:noFill/>
        </p:spPr>
        <p:txBody>
          <a:bodyPr wrap="square" rtlCol="0">
            <a:spAutoFit/>
          </a:bodyPr>
          <a:lstStyle/>
          <a:p>
            <a:r>
              <a:rPr lang="en-US" altLang="ja-JP" b="0" i="0" dirty="0">
                <a:effectLst/>
                <a:cs typeface="Times New Roman" panose="02020603050405020304" pitchFamily="18" charset="0"/>
              </a:rPr>
              <a:t>*Release fraction per hour</a:t>
            </a:r>
            <a:endParaRPr kumimoji="1" lang="ja-JP" altLang="en-US" dirty="0">
              <a:cs typeface="Times New Roman" panose="02020603050405020304" pitchFamily="18" charset="0"/>
            </a:endParaRPr>
          </a:p>
        </p:txBody>
      </p:sp>
      <p:sp>
        <p:nvSpPr>
          <p:cNvPr id="7" name="正方形/長方形 6">
            <a:extLst>
              <a:ext uri="{FF2B5EF4-FFF2-40B4-BE49-F238E27FC236}">
                <a16:creationId xmlns:a16="http://schemas.microsoft.com/office/drawing/2014/main" id="{F1ACCD8C-9A6A-45AE-97AA-3AE9FC658309}"/>
              </a:ext>
            </a:extLst>
          </p:cNvPr>
          <p:cNvSpPr/>
          <p:nvPr/>
        </p:nvSpPr>
        <p:spPr bwMode="auto">
          <a:xfrm>
            <a:off x="3211830" y="5383616"/>
            <a:ext cx="3314700" cy="295910"/>
          </a:xfrm>
          <a:prstGeom prst="rect">
            <a:avLst/>
          </a:prstGeom>
          <a:solidFill>
            <a:schemeClr val="bg1"/>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altLang="ja-JP" dirty="0"/>
              <a:t>t</a:t>
            </a:r>
            <a:r>
              <a:rPr kumimoji="1" lang="en-US" altLang="ja-JP" sz="2400" b="0" i="0" u="none" strike="noStrike" cap="none" normalizeH="0" baseline="0" dirty="0">
                <a:ln>
                  <a:noFill/>
                </a:ln>
                <a:solidFill>
                  <a:schemeClr val="tx1"/>
                </a:solidFill>
                <a:effectLst/>
                <a:latin typeface="Times New Roman" pitchFamily="18" charset="0"/>
                <a:ea typeface="ＭＳ Ｐゴシック" pitchFamily="50" charset="-128"/>
              </a:rPr>
              <a:t>ime after scram (h)</a:t>
            </a:r>
            <a:endParaRPr kumimoji="1" lang="ja-JP" altLang="en-US" sz="2400" b="0" i="0" u="none" strike="noStrike" cap="none" normalizeH="0" baseline="0" dirty="0">
              <a:ln>
                <a:noFill/>
              </a:ln>
              <a:solidFill>
                <a:schemeClr val="tx1"/>
              </a:solidFill>
              <a:effectLst/>
              <a:latin typeface="Times New Roman" pitchFamily="18" charset="0"/>
              <a:ea typeface="ＭＳ Ｐゴシック" pitchFamily="50" charset="-128"/>
            </a:endParaRPr>
          </a:p>
        </p:txBody>
      </p:sp>
      <p:sp>
        <p:nvSpPr>
          <p:cNvPr id="8" name="正方形/長方形 7">
            <a:extLst>
              <a:ext uri="{FF2B5EF4-FFF2-40B4-BE49-F238E27FC236}">
                <a16:creationId xmlns:a16="http://schemas.microsoft.com/office/drawing/2014/main" id="{D7E1D9B9-88D6-437C-8E5D-A847CABC3CE1}"/>
              </a:ext>
            </a:extLst>
          </p:cNvPr>
          <p:cNvSpPr/>
          <p:nvPr/>
        </p:nvSpPr>
        <p:spPr bwMode="auto">
          <a:xfrm>
            <a:off x="1198865" y="1098550"/>
            <a:ext cx="3314700" cy="295910"/>
          </a:xfrm>
          <a:prstGeom prst="rect">
            <a:avLst/>
          </a:prstGeom>
          <a:solidFill>
            <a:schemeClr val="bg1"/>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1" lang="ja-JP" altLang="en-US" sz="2400" b="0" i="0" u="none" strike="noStrike" cap="none" normalizeH="0" baseline="0" dirty="0">
              <a:ln>
                <a:noFill/>
              </a:ln>
              <a:solidFill>
                <a:schemeClr val="tx1"/>
              </a:solidFill>
              <a:effectLst/>
              <a:latin typeface="Times New Roman" pitchFamily="18" charset="0"/>
              <a:ea typeface="ＭＳ Ｐゴシック" pitchFamily="50" charset="-128"/>
            </a:endParaRPr>
          </a:p>
        </p:txBody>
      </p:sp>
      <p:sp>
        <p:nvSpPr>
          <p:cNvPr id="9" name="正方形/長方形 8">
            <a:extLst>
              <a:ext uri="{FF2B5EF4-FFF2-40B4-BE49-F238E27FC236}">
                <a16:creationId xmlns:a16="http://schemas.microsoft.com/office/drawing/2014/main" id="{D011E6DF-3D37-4966-8A77-963EB041157A}"/>
              </a:ext>
            </a:extLst>
          </p:cNvPr>
          <p:cNvSpPr/>
          <p:nvPr/>
        </p:nvSpPr>
        <p:spPr bwMode="auto">
          <a:xfrm>
            <a:off x="3571951" y="6165804"/>
            <a:ext cx="3314700" cy="295910"/>
          </a:xfrm>
          <a:prstGeom prst="rect">
            <a:avLst/>
          </a:prstGeom>
          <a:solidFill>
            <a:schemeClr val="bg1"/>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1" lang="ja-JP" altLang="en-US" sz="2400" b="0" i="0" u="none" strike="noStrike" cap="none" normalizeH="0" baseline="0" dirty="0">
              <a:ln>
                <a:noFill/>
              </a:ln>
              <a:solidFill>
                <a:schemeClr val="tx1"/>
              </a:solidFill>
              <a:effectLst/>
              <a:latin typeface="Times New Roman" pitchFamily="18" charset="0"/>
              <a:ea typeface="ＭＳ Ｐゴシック" pitchFamily="50" charset="-128"/>
            </a:endParaRPr>
          </a:p>
        </p:txBody>
      </p:sp>
      <p:sp>
        <p:nvSpPr>
          <p:cNvPr id="10" name="正方形/長方形 9">
            <a:extLst>
              <a:ext uri="{FF2B5EF4-FFF2-40B4-BE49-F238E27FC236}">
                <a16:creationId xmlns:a16="http://schemas.microsoft.com/office/drawing/2014/main" id="{70ED74F8-1FB1-438E-8207-C159C3D7238C}"/>
              </a:ext>
            </a:extLst>
          </p:cNvPr>
          <p:cNvSpPr/>
          <p:nvPr/>
        </p:nvSpPr>
        <p:spPr bwMode="auto">
          <a:xfrm rot="16200000">
            <a:off x="-792480" y="3139733"/>
            <a:ext cx="3314700" cy="295910"/>
          </a:xfrm>
          <a:prstGeom prst="rect">
            <a:avLst/>
          </a:prstGeom>
          <a:solidFill>
            <a:schemeClr val="bg1"/>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altLang="ja-JP" dirty="0"/>
              <a:t>r</a:t>
            </a:r>
            <a:r>
              <a:rPr kumimoji="1" lang="en-US" altLang="ja-JP" sz="2400" b="0" i="0" u="none" strike="noStrike" cap="none" normalizeH="0" baseline="0" dirty="0">
                <a:ln>
                  <a:noFill/>
                </a:ln>
                <a:solidFill>
                  <a:schemeClr val="tx1"/>
                </a:solidFill>
                <a:effectLst/>
                <a:latin typeface="Times New Roman" pitchFamily="18" charset="0"/>
                <a:ea typeface="ＭＳ Ｐゴシック" pitchFamily="50" charset="-128"/>
              </a:rPr>
              <a:t>elease fraction (-)</a:t>
            </a:r>
            <a:endParaRPr kumimoji="1" lang="ja-JP" altLang="en-US" sz="2400" b="0" i="0" u="none" strike="noStrike" cap="none" normalizeH="0" baseline="0" dirty="0">
              <a:ln>
                <a:noFill/>
              </a:ln>
              <a:solidFill>
                <a:schemeClr val="tx1"/>
              </a:solidFill>
              <a:effectLst/>
              <a:latin typeface="Times New Roman" pitchFamily="18" charset="0"/>
              <a:ea typeface="ＭＳ Ｐゴシック" pitchFamily="50" charset="-128"/>
            </a:endParaRPr>
          </a:p>
        </p:txBody>
      </p:sp>
      <p:sp>
        <p:nvSpPr>
          <p:cNvPr id="11" name="正方形/長方形 10">
            <a:extLst>
              <a:ext uri="{FF2B5EF4-FFF2-40B4-BE49-F238E27FC236}">
                <a16:creationId xmlns:a16="http://schemas.microsoft.com/office/drawing/2014/main" id="{90F05161-57A3-462E-8969-BBB8D4D252F7}"/>
              </a:ext>
            </a:extLst>
          </p:cNvPr>
          <p:cNvSpPr/>
          <p:nvPr/>
        </p:nvSpPr>
        <p:spPr bwMode="auto">
          <a:xfrm>
            <a:off x="2523959" y="5817274"/>
            <a:ext cx="1047992" cy="176360"/>
          </a:xfrm>
          <a:prstGeom prst="rect">
            <a:avLst/>
          </a:prstGeom>
          <a:solidFill>
            <a:schemeClr val="bg1"/>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1" lang="ja-JP" altLang="en-US" sz="2400" b="0" i="0" u="none" strike="noStrike" cap="none" normalizeH="0" baseline="0" dirty="0">
              <a:ln>
                <a:noFill/>
              </a:ln>
              <a:solidFill>
                <a:schemeClr val="tx1"/>
              </a:solidFill>
              <a:effectLst/>
              <a:latin typeface="Times New Roman" pitchFamily="18" charset="0"/>
              <a:ea typeface="ＭＳ Ｐゴシック" pitchFamily="50" charset="-128"/>
            </a:endParaRPr>
          </a:p>
        </p:txBody>
      </p:sp>
      <p:sp>
        <p:nvSpPr>
          <p:cNvPr id="12" name="正方形/長方形 11">
            <a:extLst>
              <a:ext uri="{FF2B5EF4-FFF2-40B4-BE49-F238E27FC236}">
                <a16:creationId xmlns:a16="http://schemas.microsoft.com/office/drawing/2014/main" id="{CE7EA073-6ADC-4CE7-B924-62A3272485E9}"/>
              </a:ext>
            </a:extLst>
          </p:cNvPr>
          <p:cNvSpPr/>
          <p:nvPr/>
        </p:nvSpPr>
        <p:spPr bwMode="auto">
          <a:xfrm>
            <a:off x="4219250" y="5813495"/>
            <a:ext cx="1047992" cy="176360"/>
          </a:xfrm>
          <a:prstGeom prst="rect">
            <a:avLst/>
          </a:prstGeom>
          <a:solidFill>
            <a:schemeClr val="bg1"/>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1" lang="ja-JP" altLang="en-US" sz="2400" b="0" i="0" u="none" strike="noStrike" cap="none" normalizeH="0" baseline="0" dirty="0">
              <a:ln>
                <a:noFill/>
              </a:ln>
              <a:solidFill>
                <a:schemeClr val="tx1"/>
              </a:solidFill>
              <a:effectLst/>
              <a:latin typeface="Times New Roman" pitchFamily="18" charset="0"/>
              <a:ea typeface="ＭＳ Ｐゴシック" pitchFamily="50" charset="-128"/>
            </a:endParaRPr>
          </a:p>
        </p:txBody>
      </p:sp>
      <p:sp>
        <p:nvSpPr>
          <p:cNvPr id="13" name="正方形/長方形 12">
            <a:extLst>
              <a:ext uri="{FF2B5EF4-FFF2-40B4-BE49-F238E27FC236}">
                <a16:creationId xmlns:a16="http://schemas.microsoft.com/office/drawing/2014/main" id="{80B519D5-C618-4577-8A5F-D21E80185EBB}"/>
              </a:ext>
            </a:extLst>
          </p:cNvPr>
          <p:cNvSpPr/>
          <p:nvPr/>
        </p:nvSpPr>
        <p:spPr bwMode="auto">
          <a:xfrm>
            <a:off x="6026294" y="5813290"/>
            <a:ext cx="770746" cy="176360"/>
          </a:xfrm>
          <a:prstGeom prst="rect">
            <a:avLst/>
          </a:prstGeom>
          <a:solidFill>
            <a:schemeClr val="bg1"/>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1" lang="ja-JP" altLang="en-US" sz="2400" b="0" i="0" u="none" strike="noStrike" cap="none" normalizeH="0" baseline="0" dirty="0">
              <a:ln>
                <a:noFill/>
              </a:ln>
              <a:solidFill>
                <a:schemeClr val="tx1"/>
              </a:solidFill>
              <a:effectLst/>
              <a:latin typeface="Times New Roman" pitchFamily="18" charset="0"/>
              <a:ea typeface="ＭＳ Ｐゴシック" pitchFamily="50" charset="-128"/>
            </a:endParaRPr>
          </a:p>
        </p:txBody>
      </p:sp>
    </p:spTree>
    <p:extLst>
      <p:ext uri="{BB962C8B-B14F-4D97-AF65-F5344CB8AC3E}">
        <p14:creationId xmlns:p14="http://schemas.microsoft.com/office/powerpoint/2010/main" val="261911469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72441A4-003A-4236-B3BE-35E731F95421}"/>
              </a:ext>
            </a:extLst>
          </p:cNvPr>
          <p:cNvSpPr>
            <a:spLocks noGrp="1"/>
          </p:cNvSpPr>
          <p:nvPr>
            <p:ph type="title"/>
          </p:nvPr>
        </p:nvSpPr>
        <p:spPr/>
        <p:txBody>
          <a:bodyPr/>
          <a:lstStyle/>
          <a:p>
            <a:r>
              <a:rPr kumimoji="1" lang="en-US" altLang="ja-JP"/>
              <a:t>ISLOCA (BWR) release fraction</a:t>
            </a:r>
            <a:endParaRPr kumimoji="1" lang="ja-JP" altLang="en-US"/>
          </a:p>
        </p:txBody>
      </p:sp>
      <p:grpSp>
        <p:nvGrpSpPr>
          <p:cNvPr id="7" name="グループ化 6">
            <a:extLst>
              <a:ext uri="{FF2B5EF4-FFF2-40B4-BE49-F238E27FC236}">
                <a16:creationId xmlns:a16="http://schemas.microsoft.com/office/drawing/2014/main" id="{1FBB046D-7089-4ED6-A4CC-B311E4EBF228}"/>
              </a:ext>
            </a:extLst>
          </p:cNvPr>
          <p:cNvGrpSpPr/>
          <p:nvPr/>
        </p:nvGrpSpPr>
        <p:grpSpPr>
          <a:xfrm>
            <a:off x="807402" y="1174115"/>
            <a:ext cx="6893561" cy="5423535"/>
            <a:chOff x="0" y="0"/>
            <a:chExt cx="2842895" cy="2446020"/>
          </a:xfrm>
        </p:grpSpPr>
        <p:pic>
          <p:nvPicPr>
            <p:cNvPr id="8" name="図 7">
              <a:extLst>
                <a:ext uri="{FF2B5EF4-FFF2-40B4-BE49-F238E27FC236}">
                  <a16:creationId xmlns:a16="http://schemas.microsoft.com/office/drawing/2014/main" id="{0AA89410-02C2-48F4-A494-AA8E3A03799F}"/>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2842895" cy="2159635"/>
            </a:xfrm>
            <a:prstGeom prst="rect">
              <a:avLst/>
            </a:prstGeom>
            <a:noFill/>
            <a:ln>
              <a:noFill/>
            </a:ln>
          </p:spPr>
        </p:pic>
        <p:sp>
          <p:nvSpPr>
            <p:cNvPr id="9" name="テキスト ボックス 134">
              <a:extLst>
                <a:ext uri="{FF2B5EF4-FFF2-40B4-BE49-F238E27FC236}">
                  <a16:creationId xmlns:a16="http://schemas.microsoft.com/office/drawing/2014/main" id="{1626CAC4-2F82-4CFA-98B4-D5BFDCFAB1BE}"/>
                </a:ext>
              </a:extLst>
            </p:cNvPr>
            <p:cNvSpPr txBox="1"/>
            <p:nvPr/>
          </p:nvSpPr>
          <p:spPr>
            <a:xfrm>
              <a:off x="0" y="2217420"/>
              <a:ext cx="2842895" cy="228600"/>
            </a:xfrm>
            <a:prstGeom prst="rect">
              <a:avLst/>
            </a:prstGeom>
            <a:solidFill>
              <a:prstClr val="white"/>
            </a:solidFill>
            <a:ln>
              <a:noFill/>
            </a:ln>
          </p:spPr>
          <p:txBody>
            <a:bodyPr rot="0" spcFirstLastPara="0" vert="horz" wrap="square" lIns="0" tIns="0" rIns="0" bIns="0" numCol="1" spcCol="0" rtlCol="0" fromWordArt="0" anchor="t" anchorCtr="0" forceAA="0" compatLnSpc="1">
              <a:prstTxWarp prst="textNoShape">
                <a:avLst/>
              </a:prstTxWarp>
              <a:spAutoFit/>
            </a:bodyPr>
            <a:lstStyle/>
            <a:p>
              <a:pPr algn="ctr"/>
              <a:r>
                <a:rPr lang="en-US" sz="900" kern="100">
                  <a:effectLst/>
                  <a:latin typeface="游明朝" panose="02020400000000000000" pitchFamily="18" charset="-128"/>
                  <a:ea typeface="游明朝" panose="02020400000000000000" pitchFamily="18" charset="-128"/>
                  <a:cs typeface="Times New Roman" panose="02020603050405020304" pitchFamily="18" charset="0"/>
                </a:rPr>
                <a:t>fig. 92 V-1</a:t>
              </a:r>
              <a:r>
                <a:rPr lang="ja-JP" sz="900" kern="100">
                  <a:effectLst/>
                  <a:latin typeface="游明朝" panose="02020400000000000000" pitchFamily="18" charset="-128"/>
                  <a:ea typeface="游明朝" panose="02020400000000000000" pitchFamily="18" charset="-128"/>
                  <a:cs typeface="Times New Roman" panose="02020603050405020304" pitchFamily="18" charset="0"/>
                </a:rPr>
                <a:t>放出割合</a:t>
              </a:r>
            </a:p>
          </p:txBody>
        </p:sp>
      </p:grpSp>
      <p:sp>
        <p:nvSpPr>
          <p:cNvPr id="6" name="テキスト ボックス 5">
            <a:extLst>
              <a:ext uri="{FF2B5EF4-FFF2-40B4-BE49-F238E27FC236}">
                <a16:creationId xmlns:a16="http://schemas.microsoft.com/office/drawing/2014/main" id="{94A7A10C-8453-4BFE-82A1-EFEABCB901A7}"/>
              </a:ext>
            </a:extLst>
          </p:cNvPr>
          <p:cNvSpPr txBox="1"/>
          <p:nvPr/>
        </p:nvSpPr>
        <p:spPr>
          <a:xfrm>
            <a:off x="182835" y="6101349"/>
            <a:ext cx="5219272" cy="461665"/>
          </a:xfrm>
          <a:prstGeom prst="rect">
            <a:avLst/>
          </a:prstGeom>
          <a:noFill/>
        </p:spPr>
        <p:txBody>
          <a:bodyPr wrap="square" rtlCol="0">
            <a:spAutoFit/>
          </a:bodyPr>
          <a:lstStyle/>
          <a:p>
            <a:r>
              <a:rPr lang="en-US" altLang="ja-JP" b="0" i="0" dirty="0">
                <a:effectLst/>
                <a:cs typeface="Times New Roman" panose="02020603050405020304" pitchFamily="18" charset="0"/>
              </a:rPr>
              <a:t>*Release fraction per hour</a:t>
            </a:r>
            <a:endParaRPr kumimoji="1" lang="ja-JP" altLang="en-US" dirty="0">
              <a:cs typeface="Times New Roman" panose="02020603050405020304" pitchFamily="18" charset="0"/>
            </a:endParaRPr>
          </a:p>
        </p:txBody>
      </p:sp>
      <p:sp>
        <p:nvSpPr>
          <p:cNvPr id="10" name="正方形/長方形 9">
            <a:extLst>
              <a:ext uri="{FF2B5EF4-FFF2-40B4-BE49-F238E27FC236}">
                <a16:creationId xmlns:a16="http://schemas.microsoft.com/office/drawing/2014/main" id="{5DC6EFDB-7BB4-4419-9B10-CC29626BAE0F}"/>
              </a:ext>
            </a:extLst>
          </p:cNvPr>
          <p:cNvSpPr/>
          <p:nvPr/>
        </p:nvSpPr>
        <p:spPr bwMode="auto">
          <a:xfrm>
            <a:off x="2914650" y="5257800"/>
            <a:ext cx="3314700" cy="284566"/>
          </a:xfrm>
          <a:prstGeom prst="rect">
            <a:avLst/>
          </a:prstGeom>
          <a:solidFill>
            <a:schemeClr val="bg1"/>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altLang="ja-JP" dirty="0"/>
              <a:t>t</a:t>
            </a:r>
            <a:r>
              <a:rPr kumimoji="1" lang="en-US" altLang="ja-JP" sz="2400" b="0" i="0" u="none" strike="noStrike" cap="none" normalizeH="0" baseline="0" dirty="0">
                <a:ln>
                  <a:noFill/>
                </a:ln>
                <a:solidFill>
                  <a:schemeClr val="tx1"/>
                </a:solidFill>
                <a:effectLst/>
                <a:latin typeface="Times New Roman" pitchFamily="18" charset="0"/>
                <a:ea typeface="ＭＳ Ｐゴシック" pitchFamily="50" charset="-128"/>
              </a:rPr>
              <a:t>ime after scram (h)</a:t>
            </a:r>
            <a:endParaRPr kumimoji="1" lang="ja-JP" altLang="en-US" sz="2400" b="0" i="0" u="none" strike="noStrike" cap="none" normalizeH="0" baseline="0" dirty="0">
              <a:ln>
                <a:noFill/>
              </a:ln>
              <a:solidFill>
                <a:schemeClr val="tx1"/>
              </a:solidFill>
              <a:effectLst/>
              <a:latin typeface="Times New Roman" pitchFamily="18" charset="0"/>
              <a:ea typeface="ＭＳ Ｐゴシック" pitchFamily="50" charset="-128"/>
            </a:endParaRPr>
          </a:p>
        </p:txBody>
      </p:sp>
      <p:sp>
        <p:nvSpPr>
          <p:cNvPr id="11" name="正方形/長方形 10">
            <a:extLst>
              <a:ext uri="{FF2B5EF4-FFF2-40B4-BE49-F238E27FC236}">
                <a16:creationId xmlns:a16="http://schemas.microsoft.com/office/drawing/2014/main" id="{A7E59113-1D8B-4B2A-A97C-3F5DCC8D3176}"/>
              </a:ext>
            </a:extLst>
          </p:cNvPr>
          <p:cNvSpPr/>
          <p:nvPr/>
        </p:nvSpPr>
        <p:spPr bwMode="auto">
          <a:xfrm>
            <a:off x="1379356" y="1211761"/>
            <a:ext cx="3314700" cy="295910"/>
          </a:xfrm>
          <a:prstGeom prst="rect">
            <a:avLst/>
          </a:prstGeom>
          <a:solidFill>
            <a:schemeClr val="bg1"/>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1" lang="ja-JP" altLang="en-US" sz="2400" b="0" i="0" u="none" strike="noStrike" cap="none" normalizeH="0" baseline="0" dirty="0">
              <a:ln>
                <a:noFill/>
              </a:ln>
              <a:solidFill>
                <a:schemeClr val="tx1"/>
              </a:solidFill>
              <a:effectLst/>
              <a:latin typeface="Times New Roman" pitchFamily="18" charset="0"/>
              <a:ea typeface="ＭＳ Ｐゴシック" pitchFamily="50" charset="-128"/>
            </a:endParaRPr>
          </a:p>
        </p:txBody>
      </p:sp>
      <p:sp>
        <p:nvSpPr>
          <p:cNvPr id="12" name="正方形/長方形 11">
            <a:extLst>
              <a:ext uri="{FF2B5EF4-FFF2-40B4-BE49-F238E27FC236}">
                <a16:creationId xmlns:a16="http://schemas.microsoft.com/office/drawing/2014/main" id="{AC078B44-BE51-4007-8CE1-110CAB28D5F4}"/>
              </a:ext>
            </a:extLst>
          </p:cNvPr>
          <p:cNvSpPr/>
          <p:nvPr/>
        </p:nvSpPr>
        <p:spPr bwMode="auto">
          <a:xfrm>
            <a:off x="3589367" y="6034816"/>
            <a:ext cx="3314700" cy="295910"/>
          </a:xfrm>
          <a:prstGeom prst="rect">
            <a:avLst/>
          </a:prstGeom>
          <a:solidFill>
            <a:schemeClr val="bg1"/>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1" lang="ja-JP" altLang="en-US" sz="2400" b="0" i="0" u="none" strike="noStrike" cap="none" normalizeH="0" baseline="0" dirty="0">
              <a:ln>
                <a:noFill/>
              </a:ln>
              <a:solidFill>
                <a:schemeClr val="tx1"/>
              </a:solidFill>
              <a:effectLst/>
              <a:latin typeface="Times New Roman" pitchFamily="18" charset="0"/>
              <a:ea typeface="ＭＳ Ｐゴシック" pitchFamily="50" charset="-128"/>
            </a:endParaRPr>
          </a:p>
        </p:txBody>
      </p:sp>
      <p:sp>
        <p:nvSpPr>
          <p:cNvPr id="13" name="正方形/長方形 12">
            <a:extLst>
              <a:ext uri="{FF2B5EF4-FFF2-40B4-BE49-F238E27FC236}">
                <a16:creationId xmlns:a16="http://schemas.microsoft.com/office/drawing/2014/main" id="{A3C1CF15-7835-4FA9-ABBF-E66E16303973}"/>
              </a:ext>
            </a:extLst>
          </p:cNvPr>
          <p:cNvSpPr/>
          <p:nvPr/>
        </p:nvSpPr>
        <p:spPr bwMode="auto">
          <a:xfrm rot="16200000">
            <a:off x="-701993" y="3178515"/>
            <a:ext cx="3314700" cy="295910"/>
          </a:xfrm>
          <a:prstGeom prst="rect">
            <a:avLst/>
          </a:prstGeom>
          <a:solidFill>
            <a:schemeClr val="bg1"/>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altLang="ja-JP" dirty="0"/>
              <a:t>r</a:t>
            </a:r>
            <a:r>
              <a:rPr kumimoji="1" lang="en-US" altLang="ja-JP" sz="2400" b="0" i="0" u="none" strike="noStrike" cap="none" normalizeH="0" baseline="0" dirty="0">
                <a:ln>
                  <a:noFill/>
                </a:ln>
                <a:solidFill>
                  <a:schemeClr val="tx1"/>
                </a:solidFill>
                <a:effectLst/>
                <a:latin typeface="Times New Roman" pitchFamily="18" charset="0"/>
                <a:ea typeface="ＭＳ Ｐゴシック" pitchFamily="50" charset="-128"/>
              </a:rPr>
              <a:t>elease fraction (-)</a:t>
            </a:r>
            <a:endParaRPr kumimoji="1" lang="ja-JP" altLang="en-US" sz="2400" b="0" i="0" u="none" strike="noStrike" cap="none" normalizeH="0" baseline="0" dirty="0">
              <a:ln>
                <a:noFill/>
              </a:ln>
              <a:solidFill>
                <a:schemeClr val="tx1"/>
              </a:solidFill>
              <a:effectLst/>
              <a:latin typeface="Times New Roman" pitchFamily="18" charset="0"/>
              <a:ea typeface="ＭＳ Ｐゴシック" pitchFamily="50" charset="-128"/>
            </a:endParaRPr>
          </a:p>
        </p:txBody>
      </p:sp>
      <p:sp>
        <p:nvSpPr>
          <p:cNvPr id="14" name="正方形/長方形 13">
            <a:extLst>
              <a:ext uri="{FF2B5EF4-FFF2-40B4-BE49-F238E27FC236}">
                <a16:creationId xmlns:a16="http://schemas.microsoft.com/office/drawing/2014/main" id="{F86ADAB8-0865-4FD6-BEE4-9B03FE390049}"/>
              </a:ext>
            </a:extLst>
          </p:cNvPr>
          <p:cNvSpPr/>
          <p:nvPr/>
        </p:nvSpPr>
        <p:spPr bwMode="auto">
          <a:xfrm>
            <a:off x="2541375" y="5632257"/>
            <a:ext cx="1047992" cy="176360"/>
          </a:xfrm>
          <a:prstGeom prst="rect">
            <a:avLst/>
          </a:prstGeom>
          <a:solidFill>
            <a:schemeClr val="bg1"/>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1" lang="ja-JP" altLang="en-US" sz="2400" b="0" i="0" u="none" strike="noStrike" cap="none" normalizeH="0" baseline="0" dirty="0">
              <a:ln>
                <a:noFill/>
              </a:ln>
              <a:solidFill>
                <a:schemeClr val="tx1"/>
              </a:solidFill>
              <a:effectLst/>
              <a:latin typeface="Times New Roman" pitchFamily="18" charset="0"/>
              <a:ea typeface="ＭＳ Ｐゴシック" pitchFamily="50" charset="-128"/>
            </a:endParaRPr>
          </a:p>
        </p:txBody>
      </p:sp>
      <p:sp>
        <p:nvSpPr>
          <p:cNvPr id="15" name="正方形/長方形 14">
            <a:extLst>
              <a:ext uri="{FF2B5EF4-FFF2-40B4-BE49-F238E27FC236}">
                <a16:creationId xmlns:a16="http://schemas.microsoft.com/office/drawing/2014/main" id="{C7CC7C15-CF0F-4157-8E99-D4086C6A965C}"/>
              </a:ext>
            </a:extLst>
          </p:cNvPr>
          <p:cNvSpPr/>
          <p:nvPr/>
        </p:nvSpPr>
        <p:spPr bwMode="auto">
          <a:xfrm>
            <a:off x="4108919" y="5609116"/>
            <a:ext cx="1047992" cy="176360"/>
          </a:xfrm>
          <a:prstGeom prst="rect">
            <a:avLst/>
          </a:prstGeom>
          <a:solidFill>
            <a:schemeClr val="bg1"/>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1" lang="ja-JP" altLang="en-US" sz="2400" b="0" i="0" u="none" strike="noStrike" cap="none" normalizeH="0" baseline="0" dirty="0">
              <a:ln>
                <a:noFill/>
              </a:ln>
              <a:solidFill>
                <a:schemeClr val="tx1"/>
              </a:solidFill>
              <a:effectLst/>
              <a:latin typeface="Times New Roman" pitchFamily="18" charset="0"/>
              <a:ea typeface="ＭＳ Ｐゴシック" pitchFamily="50" charset="-128"/>
            </a:endParaRPr>
          </a:p>
        </p:txBody>
      </p:sp>
      <p:sp>
        <p:nvSpPr>
          <p:cNvPr id="16" name="正方形/長方形 15">
            <a:extLst>
              <a:ext uri="{FF2B5EF4-FFF2-40B4-BE49-F238E27FC236}">
                <a16:creationId xmlns:a16="http://schemas.microsoft.com/office/drawing/2014/main" id="{50BB41C1-958A-4FE2-9703-183BFD5C795F}"/>
              </a:ext>
            </a:extLst>
          </p:cNvPr>
          <p:cNvSpPr/>
          <p:nvPr/>
        </p:nvSpPr>
        <p:spPr bwMode="auto">
          <a:xfrm>
            <a:off x="5842892" y="5623761"/>
            <a:ext cx="715388" cy="161715"/>
          </a:xfrm>
          <a:prstGeom prst="rect">
            <a:avLst/>
          </a:prstGeom>
          <a:solidFill>
            <a:schemeClr val="bg1"/>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1" lang="ja-JP" altLang="en-US" sz="2400" b="0" i="0" u="none" strike="noStrike" cap="none" normalizeH="0" baseline="0" dirty="0">
              <a:ln>
                <a:noFill/>
              </a:ln>
              <a:solidFill>
                <a:schemeClr val="tx1"/>
              </a:solidFill>
              <a:effectLst/>
              <a:latin typeface="Times New Roman" pitchFamily="18" charset="0"/>
              <a:ea typeface="ＭＳ Ｐゴシック" pitchFamily="50" charset="-128"/>
            </a:endParaRPr>
          </a:p>
        </p:txBody>
      </p:sp>
      <p:sp>
        <p:nvSpPr>
          <p:cNvPr id="17" name="テキスト ボックス 16">
            <a:extLst>
              <a:ext uri="{FF2B5EF4-FFF2-40B4-BE49-F238E27FC236}">
                <a16:creationId xmlns:a16="http://schemas.microsoft.com/office/drawing/2014/main" id="{E3AD954F-4D2D-4EDB-86C8-4D45639CF170}"/>
              </a:ext>
            </a:extLst>
          </p:cNvPr>
          <p:cNvSpPr txBox="1"/>
          <p:nvPr/>
        </p:nvSpPr>
        <p:spPr>
          <a:xfrm>
            <a:off x="182834" y="6396335"/>
            <a:ext cx="8961165" cy="461665"/>
          </a:xfrm>
          <a:prstGeom prst="rect">
            <a:avLst/>
          </a:prstGeom>
          <a:noFill/>
        </p:spPr>
        <p:txBody>
          <a:bodyPr wrap="square" rtlCol="0">
            <a:spAutoFit/>
          </a:bodyPr>
          <a:lstStyle/>
          <a:p>
            <a:r>
              <a:rPr lang="en-US" altLang="ja-JP" b="0" i="0" dirty="0">
                <a:effectLst/>
                <a:cs typeface="Times New Roman" panose="02020603050405020304" pitchFamily="18" charset="0"/>
              </a:rPr>
              <a:t>*Release fraction from multiple release paths is shown</a:t>
            </a:r>
            <a:endParaRPr kumimoji="1" lang="ja-JP" altLang="en-US" dirty="0">
              <a:cs typeface="Times New Roman" panose="02020603050405020304" pitchFamily="18" charset="0"/>
            </a:endParaRPr>
          </a:p>
        </p:txBody>
      </p:sp>
    </p:spTree>
    <p:extLst>
      <p:ext uri="{BB962C8B-B14F-4D97-AF65-F5344CB8AC3E}">
        <p14:creationId xmlns:p14="http://schemas.microsoft.com/office/powerpoint/2010/main" val="68610692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72441A4-003A-4236-B3BE-35E731F95421}"/>
              </a:ext>
            </a:extLst>
          </p:cNvPr>
          <p:cNvSpPr>
            <a:spLocks noGrp="1"/>
          </p:cNvSpPr>
          <p:nvPr>
            <p:ph type="title"/>
          </p:nvPr>
        </p:nvSpPr>
        <p:spPr/>
        <p:txBody>
          <a:bodyPr/>
          <a:lstStyle/>
          <a:p>
            <a:r>
              <a:rPr kumimoji="1" lang="en-US" altLang="ja-JP"/>
              <a:t>ISLOCA(PWR) release fraction</a:t>
            </a:r>
            <a:endParaRPr kumimoji="1" lang="ja-JP" altLang="en-US"/>
          </a:p>
        </p:txBody>
      </p:sp>
      <p:grpSp>
        <p:nvGrpSpPr>
          <p:cNvPr id="7" name="グループ化 6">
            <a:extLst>
              <a:ext uri="{FF2B5EF4-FFF2-40B4-BE49-F238E27FC236}">
                <a16:creationId xmlns:a16="http://schemas.microsoft.com/office/drawing/2014/main" id="{1824EEB9-3D5A-40AD-B80C-885A250AC38E}"/>
              </a:ext>
            </a:extLst>
          </p:cNvPr>
          <p:cNvGrpSpPr/>
          <p:nvPr/>
        </p:nvGrpSpPr>
        <p:grpSpPr>
          <a:xfrm>
            <a:off x="1250315" y="945515"/>
            <a:ext cx="6936423" cy="5652135"/>
            <a:chOff x="0" y="0"/>
            <a:chExt cx="2842895" cy="2446020"/>
          </a:xfrm>
        </p:grpSpPr>
        <p:pic>
          <p:nvPicPr>
            <p:cNvPr id="8" name="図 7">
              <a:extLst>
                <a:ext uri="{FF2B5EF4-FFF2-40B4-BE49-F238E27FC236}">
                  <a16:creationId xmlns:a16="http://schemas.microsoft.com/office/drawing/2014/main" id="{850BDEDC-C537-4438-B492-9FBBC0D97ECC}"/>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2842895" cy="2159635"/>
            </a:xfrm>
            <a:prstGeom prst="rect">
              <a:avLst/>
            </a:prstGeom>
            <a:noFill/>
            <a:ln>
              <a:noFill/>
            </a:ln>
          </p:spPr>
        </p:pic>
        <p:sp>
          <p:nvSpPr>
            <p:cNvPr id="9" name="テキスト ボックス 137">
              <a:extLst>
                <a:ext uri="{FF2B5EF4-FFF2-40B4-BE49-F238E27FC236}">
                  <a16:creationId xmlns:a16="http://schemas.microsoft.com/office/drawing/2014/main" id="{CEE8EE4D-4647-4EAA-87F9-CDE2524E19B9}"/>
                </a:ext>
              </a:extLst>
            </p:cNvPr>
            <p:cNvSpPr txBox="1"/>
            <p:nvPr/>
          </p:nvSpPr>
          <p:spPr>
            <a:xfrm>
              <a:off x="0" y="2217420"/>
              <a:ext cx="2842895" cy="228600"/>
            </a:xfrm>
            <a:prstGeom prst="rect">
              <a:avLst/>
            </a:prstGeom>
            <a:solidFill>
              <a:prstClr val="white"/>
            </a:solidFill>
            <a:ln>
              <a:noFill/>
            </a:ln>
          </p:spPr>
          <p:txBody>
            <a:bodyPr rot="0" spcFirstLastPara="0" vert="horz" wrap="square" lIns="0" tIns="0" rIns="0" bIns="0" numCol="1" spcCol="0" rtlCol="0" fromWordArt="0" anchor="t" anchorCtr="0" forceAA="0" compatLnSpc="1">
              <a:prstTxWarp prst="textNoShape">
                <a:avLst/>
              </a:prstTxWarp>
              <a:spAutoFit/>
            </a:bodyPr>
            <a:lstStyle/>
            <a:p>
              <a:pPr algn="ctr"/>
              <a:r>
                <a:rPr lang="en-US" sz="900" kern="100">
                  <a:effectLst/>
                  <a:latin typeface="游明朝" panose="02020400000000000000" pitchFamily="18" charset="-128"/>
                  <a:ea typeface="游明朝" panose="02020400000000000000" pitchFamily="18" charset="-128"/>
                  <a:cs typeface="Times New Roman" panose="02020603050405020304" pitchFamily="18" charset="0"/>
                </a:rPr>
                <a:t>fig. 93 ISLOCA Seq1</a:t>
              </a:r>
              <a:r>
                <a:rPr lang="ja-JP" sz="900" kern="100">
                  <a:effectLst/>
                  <a:latin typeface="游明朝" panose="02020400000000000000" pitchFamily="18" charset="-128"/>
                  <a:ea typeface="游明朝" panose="02020400000000000000" pitchFamily="18" charset="-128"/>
                  <a:cs typeface="Times New Roman" panose="02020603050405020304" pitchFamily="18" charset="0"/>
                </a:rPr>
                <a:t>放出割合</a:t>
              </a:r>
            </a:p>
          </p:txBody>
        </p:sp>
      </p:grpSp>
      <p:sp>
        <p:nvSpPr>
          <p:cNvPr id="6" name="テキスト ボックス 5">
            <a:extLst>
              <a:ext uri="{FF2B5EF4-FFF2-40B4-BE49-F238E27FC236}">
                <a16:creationId xmlns:a16="http://schemas.microsoft.com/office/drawing/2014/main" id="{90C2400E-072C-44AE-9B63-4C4DBC5C98E8}"/>
              </a:ext>
            </a:extLst>
          </p:cNvPr>
          <p:cNvSpPr txBox="1"/>
          <p:nvPr/>
        </p:nvSpPr>
        <p:spPr>
          <a:xfrm>
            <a:off x="246579" y="6366817"/>
            <a:ext cx="5219272" cy="461665"/>
          </a:xfrm>
          <a:prstGeom prst="rect">
            <a:avLst/>
          </a:prstGeom>
          <a:noFill/>
        </p:spPr>
        <p:txBody>
          <a:bodyPr wrap="square" rtlCol="0">
            <a:spAutoFit/>
          </a:bodyPr>
          <a:lstStyle/>
          <a:p>
            <a:r>
              <a:rPr lang="en-US" altLang="ja-JP" b="0" i="0" dirty="0">
                <a:effectLst/>
                <a:cs typeface="Times New Roman" panose="02020603050405020304" pitchFamily="18" charset="0"/>
              </a:rPr>
              <a:t>*Release fraction per hour</a:t>
            </a:r>
            <a:endParaRPr kumimoji="1" lang="ja-JP" altLang="en-US" dirty="0">
              <a:cs typeface="Times New Roman" panose="02020603050405020304" pitchFamily="18" charset="0"/>
            </a:endParaRPr>
          </a:p>
        </p:txBody>
      </p:sp>
      <p:sp>
        <p:nvSpPr>
          <p:cNvPr id="10" name="正方形/長方形 9">
            <a:extLst>
              <a:ext uri="{FF2B5EF4-FFF2-40B4-BE49-F238E27FC236}">
                <a16:creationId xmlns:a16="http://schemas.microsoft.com/office/drawing/2014/main" id="{D9509AF4-91EC-49C8-937C-BEEA42469155}"/>
              </a:ext>
            </a:extLst>
          </p:cNvPr>
          <p:cNvSpPr/>
          <p:nvPr/>
        </p:nvSpPr>
        <p:spPr bwMode="auto">
          <a:xfrm>
            <a:off x="3417570" y="5200736"/>
            <a:ext cx="3314700" cy="295910"/>
          </a:xfrm>
          <a:prstGeom prst="rect">
            <a:avLst/>
          </a:prstGeom>
          <a:solidFill>
            <a:schemeClr val="bg1"/>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altLang="ja-JP" dirty="0"/>
              <a:t>t</a:t>
            </a:r>
            <a:r>
              <a:rPr kumimoji="1" lang="en-US" altLang="ja-JP" sz="2400" b="0" i="0" u="none" strike="noStrike" cap="none" normalizeH="0" baseline="0" dirty="0">
                <a:ln>
                  <a:noFill/>
                </a:ln>
                <a:solidFill>
                  <a:schemeClr val="tx1"/>
                </a:solidFill>
                <a:effectLst/>
                <a:latin typeface="Times New Roman" pitchFamily="18" charset="0"/>
                <a:ea typeface="ＭＳ Ｐゴシック" pitchFamily="50" charset="-128"/>
              </a:rPr>
              <a:t>ime after scram (h)</a:t>
            </a:r>
            <a:endParaRPr kumimoji="1" lang="ja-JP" altLang="en-US" sz="2400" b="0" i="0" u="none" strike="noStrike" cap="none" normalizeH="0" baseline="0" dirty="0">
              <a:ln>
                <a:noFill/>
              </a:ln>
              <a:solidFill>
                <a:schemeClr val="tx1"/>
              </a:solidFill>
              <a:effectLst/>
              <a:latin typeface="Times New Roman" pitchFamily="18" charset="0"/>
              <a:ea typeface="ＭＳ Ｐゴシック" pitchFamily="50" charset="-128"/>
            </a:endParaRPr>
          </a:p>
        </p:txBody>
      </p:sp>
      <p:sp>
        <p:nvSpPr>
          <p:cNvPr id="11" name="正方形/長方形 10">
            <a:extLst>
              <a:ext uri="{FF2B5EF4-FFF2-40B4-BE49-F238E27FC236}">
                <a16:creationId xmlns:a16="http://schemas.microsoft.com/office/drawing/2014/main" id="{A7FCBE7F-5FB7-4F2F-92AF-4BA4FF82CC87}"/>
              </a:ext>
            </a:extLst>
          </p:cNvPr>
          <p:cNvSpPr/>
          <p:nvPr/>
        </p:nvSpPr>
        <p:spPr bwMode="auto">
          <a:xfrm rot="16200000">
            <a:off x="-259080" y="3144087"/>
            <a:ext cx="3314700" cy="295910"/>
          </a:xfrm>
          <a:prstGeom prst="rect">
            <a:avLst/>
          </a:prstGeom>
          <a:solidFill>
            <a:schemeClr val="bg1"/>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altLang="ja-JP" dirty="0"/>
              <a:t>r</a:t>
            </a:r>
            <a:r>
              <a:rPr kumimoji="1" lang="en-US" altLang="ja-JP" sz="2400" b="0" i="0" u="none" strike="noStrike" cap="none" normalizeH="0" baseline="0" dirty="0">
                <a:ln>
                  <a:noFill/>
                </a:ln>
                <a:solidFill>
                  <a:schemeClr val="tx1"/>
                </a:solidFill>
                <a:effectLst/>
                <a:latin typeface="Times New Roman" pitchFamily="18" charset="0"/>
                <a:ea typeface="ＭＳ Ｐゴシック" pitchFamily="50" charset="-128"/>
              </a:rPr>
              <a:t>elease fraction (-)</a:t>
            </a:r>
            <a:endParaRPr kumimoji="1" lang="ja-JP" altLang="en-US" sz="2400" b="0" i="0" u="none" strike="noStrike" cap="none" normalizeH="0" baseline="0" dirty="0">
              <a:ln>
                <a:noFill/>
              </a:ln>
              <a:solidFill>
                <a:schemeClr val="tx1"/>
              </a:solidFill>
              <a:effectLst/>
              <a:latin typeface="Times New Roman" pitchFamily="18" charset="0"/>
              <a:ea typeface="ＭＳ Ｐゴシック" pitchFamily="50" charset="-128"/>
            </a:endParaRPr>
          </a:p>
        </p:txBody>
      </p:sp>
      <p:sp>
        <p:nvSpPr>
          <p:cNvPr id="12" name="正方形/長方形 11">
            <a:extLst>
              <a:ext uri="{FF2B5EF4-FFF2-40B4-BE49-F238E27FC236}">
                <a16:creationId xmlns:a16="http://schemas.microsoft.com/office/drawing/2014/main" id="{560949E6-5F61-43CD-992D-F0A2A02B2B9D}"/>
              </a:ext>
            </a:extLst>
          </p:cNvPr>
          <p:cNvSpPr/>
          <p:nvPr/>
        </p:nvSpPr>
        <p:spPr bwMode="auto">
          <a:xfrm>
            <a:off x="2151151" y="987649"/>
            <a:ext cx="3314700" cy="295910"/>
          </a:xfrm>
          <a:prstGeom prst="rect">
            <a:avLst/>
          </a:prstGeom>
          <a:solidFill>
            <a:schemeClr val="bg1"/>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1" lang="ja-JP" altLang="en-US" sz="2400" b="0" i="0" u="none" strike="noStrike" cap="none" normalizeH="0" baseline="0" dirty="0">
              <a:ln>
                <a:noFill/>
              </a:ln>
              <a:solidFill>
                <a:schemeClr val="tx1"/>
              </a:solidFill>
              <a:effectLst/>
              <a:latin typeface="Times New Roman" pitchFamily="18" charset="0"/>
              <a:ea typeface="ＭＳ Ｐゴシック" pitchFamily="50" charset="-128"/>
            </a:endParaRPr>
          </a:p>
        </p:txBody>
      </p:sp>
      <p:sp>
        <p:nvSpPr>
          <p:cNvPr id="13" name="正方形/長方形 12">
            <a:extLst>
              <a:ext uri="{FF2B5EF4-FFF2-40B4-BE49-F238E27FC236}">
                <a16:creationId xmlns:a16="http://schemas.microsoft.com/office/drawing/2014/main" id="{BE9E2FA5-0F0F-4B59-BE57-DC37DCB88C75}"/>
              </a:ext>
            </a:extLst>
          </p:cNvPr>
          <p:cNvSpPr/>
          <p:nvPr/>
        </p:nvSpPr>
        <p:spPr bwMode="auto">
          <a:xfrm>
            <a:off x="3417570" y="5978021"/>
            <a:ext cx="3314700" cy="295910"/>
          </a:xfrm>
          <a:prstGeom prst="rect">
            <a:avLst/>
          </a:prstGeom>
          <a:solidFill>
            <a:schemeClr val="bg1"/>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1" lang="ja-JP" altLang="en-US" sz="2400" b="0" i="0" u="none" strike="noStrike" cap="none" normalizeH="0" baseline="0" dirty="0">
              <a:ln>
                <a:noFill/>
              </a:ln>
              <a:solidFill>
                <a:schemeClr val="tx1"/>
              </a:solidFill>
              <a:effectLst/>
              <a:latin typeface="Times New Roman" pitchFamily="18" charset="0"/>
              <a:ea typeface="ＭＳ Ｐゴシック" pitchFamily="50" charset="-128"/>
            </a:endParaRPr>
          </a:p>
        </p:txBody>
      </p:sp>
      <p:sp>
        <p:nvSpPr>
          <p:cNvPr id="14" name="正方形/長方形 13">
            <a:extLst>
              <a:ext uri="{FF2B5EF4-FFF2-40B4-BE49-F238E27FC236}">
                <a16:creationId xmlns:a16="http://schemas.microsoft.com/office/drawing/2014/main" id="{1412C93F-E8F1-487C-984A-B2B7FC04EBA8}"/>
              </a:ext>
            </a:extLst>
          </p:cNvPr>
          <p:cNvSpPr/>
          <p:nvPr/>
        </p:nvSpPr>
        <p:spPr bwMode="auto">
          <a:xfrm>
            <a:off x="2990608" y="5562201"/>
            <a:ext cx="1047992" cy="176360"/>
          </a:xfrm>
          <a:prstGeom prst="rect">
            <a:avLst/>
          </a:prstGeom>
          <a:solidFill>
            <a:schemeClr val="bg1"/>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1" lang="ja-JP" altLang="en-US" sz="2400" b="0" i="0" u="none" strike="noStrike" cap="none" normalizeH="0" baseline="0" dirty="0">
              <a:ln>
                <a:noFill/>
              </a:ln>
              <a:solidFill>
                <a:schemeClr val="tx1"/>
              </a:solidFill>
              <a:effectLst/>
              <a:latin typeface="Times New Roman" pitchFamily="18" charset="0"/>
              <a:ea typeface="ＭＳ Ｐゴシック" pitchFamily="50" charset="-128"/>
            </a:endParaRPr>
          </a:p>
        </p:txBody>
      </p:sp>
      <p:sp>
        <p:nvSpPr>
          <p:cNvPr id="15" name="正方形/長方形 14">
            <a:extLst>
              <a:ext uri="{FF2B5EF4-FFF2-40B4-BE49-F238E27FC236}">
                <a16:creationId xmlns:a16="http://schemas.microsoft.com/office/drawing/2014/main" id="{49D1BD33-0E15-44FE-B4DC-3C3C3C17658F}"/>
              </a:ext>
            </a:extLst>
          </p:cNvPr>
          <p:cNvSpPr/>
          <p:nvPr/>
        </p:nvSpPr>
        <p:spPr bwMode="auto">
          <a:xfrm>
            <a:off x="6318251" y="5562201"/>
            <a:ext cx="704850" cy="176360"/>
          </a:xfrm>
          <a:prstGeom prst="rect">
            <a:avLst/>
          </a:prstGeom>
          <a:solidFill>
            <a:schemeClr val="bg1"/>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1" lang="ja-JP" altLang="en-US" sz="2400" b="0" i="0" u="none" strike="noStrike" cap="none" normalizeH="0" baseline="0" dirty="0">
              <a:ln>
                <a:noFill/>
              </a:ln>
              <a:solidFill>
                <a:schemeClr val="tx1"/>
              </a:solidFill>
              <a:effectLst/>
              <a:latin typeface="Times New Roman" pitchFamily="18" charset="0"/>
              <a:ea typeface="ＭＳ Ｐゴシック" pitchFamily="50" charset="-128"/>
            </a:endParaRPr>
          </a:p>
        </p:txBody>
      </p:sp>
      <p:sp>
        <p:nvSpPr>
          <p:cNvPr id="16" name="正方形/長方形 15">
            <a:extLst>
              <a:ext uri="{FF2B5EF4-FFF2-40B4-BE49-F238E27FC236}">
                <a16:creationId xmlns:a16="http://schemas.microsoft.com/office/drawing/2014/main" id="{25904996-743D-49DC-B288-296ACC7A650E}"/>
              </a:ext>
            </a:extLst>
          </p:cNvPr>
          <p:cNvSpPr/>
          <p:nvPr/>
        </p:nvSpPr>
        <p:spPr bwMode="auto">
          <a:xfrm>
            <a:off x="4585318" y="5562200"/>
            <a:ext cx="1047992" cy="231849"/>
          </a:xfrm>
          <a:prstGeom prst="rect">
            <a:avLst/>
          </a:prstGeom>
          <a:solidFill>
            <a:schemeClr val="bg1"/>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1" lang="ja-JP" altLang="en-US" sz="2400" b="0" i="0" u="none" strike="noStrike" cap="none" normalizeH="0" baseline="0" dirty="0">
              <a:ln>
                <a:noFill/>
              </a:ln>
              <a:solidFill>
                <a:schemeClr val="tx1"/>
              </a:solidFill>
              <a:effectLst/>
              <a:latin typeface="Times New Roman" pitchFamily="18" charset="0"/>
              <a:ea typeface="ＭＳ Ｐゴシック" pitchFamily="50" charset="-128"/>
            </a:endParaRPr>
          </a:p>
        </p:txBody>
      </p:sp>
    </p:spTree>
    <p:extLst>
      <p:ext uri="{BB962C8B-B14F-4D97-AF65-F5344CB8AC3E}">
        <p14:creationId xmlns:p14="http://schemas.microsoft.com/office/powerpoint/2010/main" val="126754472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72441A4-003A-4236-B3BE-35E731F95421}"/>
              </a:ext>
            </a:extLst>
          </p:cNvPr>
          <p:cNvSpPr>
            <a:spLocks noGrp="1"/>
          </p:cNvSpPr>
          <p:nvPr>
            <p:ph type="title"/>
          </p:nvPr>
        </p:nvSpPr>
        <p:spPr/>
        <p:txBody>
          <a:bodyPr/>
          <a:lstStyle/>
          <a:p>
            <a:r>
              <a:rPr kumimoji="1" lang="en-US" altLang="ja-JP"/>
              <a:t>LBLOCA+PCV fail release fraction</a:t>
            </a:r>
            <a:endParaRPr kumimoji="1" lang="ja-JP" altLang="en-US"/>
          </a:p>
        </p:txBody>
      </p:sp>
      <p:grpSp>
        <p:nvGrpSpPr>
          <p:cNvPr id="7" name="グループ化 6">
            <a:extLst>
              <a:ext uri="{FF2B5EF4-FFF2-40B4-BE49-F238E27FC236}">
                <a16:creationId xmlns:a16="http://schemas.microsoft.com/office/drawing/2014/main" id="{A913469F-BD18-4777-B121-5E7EF99DAD10}"/>
              </a:ext>
            </a:extLst>
          </p:cNvPr>
          <p:cNvGrpSpPr/>
          <p:nvPr/>
        </p:nvGrpSpPr>
        <p:grpSpPr>
          <a:xfrm>
            <a:off x="1150302" y="1291590"/>
            <a:ext cx="6579236" cy="5566410"/>
            <a:chOff x="0" y="0"/>
            <a:chExt cx="2842895" cy="2446020"/>
          </a:xfrm>
        </p:grpSpPr>
        <p:pic>
          <p:nvPicPr>
            <p:cNvPr id="8" name="図 7">
              <a:extLst>
                <a:ext uri="{FF2B5EF4-FFF2-40B4-BE49-F238E27FC236}">
                  <a16:creationId xmlns:a16="http://schemas.microsoft.com/office/drawing/2014/main" id="{7195AF05-6EBF-4D00-A22A-66681074CE6D}"/>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2842895" cy="2159635"/>
            </a:xfrm>
            <a:prstGeom prst="rect">
              <a:avLst/>
            </a:prstGeom>
            <a:noFill/>
            <a:ln>
              <a:noFill/>
            </a:ln>
          </p:spPr>
        </p:pic>
        <p:sp>
          <p:nvSpPr>
            <p:cNvPr id="9" name="テキスト ボックス 128">
              <a:extLst>
                <a:ext uri="{FF2B5EF4-FFF2-40B4-BE49-F238E27FC236}">
                  <a16:creationId xmlns:a16="http://schemas.microsoft.com/office/drawing/2014/main" id="{CEAF2E3D-6EA9-4316-9A9F-1ED8E49417B6}"/>
                </a:ext>
              </a:extLst>
            </p:cNvPr>
            <p:cNvSpPr txBox="1"/>
            <p:nvPr/>
          </p:nvSpPr>
          <p:spPr>
            <a:xfrm>
              <a:off x="0" y="2217420"/>
              <a:ext cx="2842895" cy="228600"/>
            </a:xfrm>
            <a:prstGeom prst="rect">
              <a:avLst/>
            </a:prstGeom>
            <a:solidFill>
              <a:prstClr val="white"/>
            </a:solidFill>
            <a:ln>
              <a:noFill/>
            </a:ln>
          </p:spPr>
          <p:txBody>
            <a:bodyPr rot="0" spcFirstLastPara="0" vert="horz" wrap="square" lIns="0" tIns="0" rIns="0" bIns="0" numCol="1" spcCol="0" rtlCol="0" fromWordArt="0" anchor="t" anchorCtr="0" forceAA="0" compatLnSpc="1">
              <a:prstTxWarp prst="textNoShape">
                <a:avLst/>
              </a:prstTxWarp>
              <a:spAutoFit/>
            </a:bodyPr>
            <a:lstStyle/>
            <a:p>
              <a:pPr algn="ctr"/>
              <a:r>
                <a:rPr lang="en-US" sz="900" kern="100">
                  <a:effectLst/>
                  <a:latin typeface="游明朝" panose="02020400000000000000" pitchFamily="18" charset="-128"/>
                  <a:ea typeface="游明朝" panose="02020400000000000000" pitchFamily="18" charset="-128"/>
                  <a:cs typeface="Times New Roman" panose="02020603050405020304" pitchFamily="18" charset="0"/>
                </a:rPr>
                <a:t>fig. 90 AE-1</a:t>
              </a:r>
              <a:r>
                <a:rPr lang="ja-JP" sz="900" kern="100">
                  <a:effectLst/>
                  <a:latin typeface="游明朝" panose="02020400000000000000" pitchFamily="18" charset="-128"/>
                  <a:ea typeface="游明朝" panose="02020400000000000000" pitchFamily="18" charset="-128"/>
                  <a:cs typeface="Times New Roman" panose="02020603050405020304" pitchFamily="18" charset="0"/>
                </a:rPr>
                <a:t>放出割合</a:t>
              </a:r>
            </a:p>
          </p:txBody>
        </p:sp>
      </p:grpSp>
      <p:sp>
        <p:nvSpPr>
          <p:cNvPr id="6" name="テキスト ボックス 5">
            <a:extLst>
              <a:ext uri="{FF2B5EF4-FFF2-40B4-BE49-F238E27FC236}">
                <a16:creationId xmlns:a16="http://schemas.microsoft.com/office/drawing/2014/main" id="{C5BDA420-3552-42EE-BB0C-541E76B6E3D2}"/>
              </a:ext>
            </a:extLst>
          </p:cNvPr>
          <p:cNvSpPr txBox="1"/>
          <p:nvPr/>
        </p:nvSpPr>
        <p:spPr>
          <a:xfrm>
            <a:off x="246578" y="6114149"/>
            <a:ext cx="5219272" cy="461665"/>
          </a:xfrm>
          <a:prstGeom prst="rect">
            <a:avLst/>
          </a:prstGeom>
          <a:noFill/>
        </p:spPr>
        <p:txBody>
          <a:bodyPr wrap="square" rtlCol="0">
            <a:spAutoFit/>
          </a:bodyPr>
          <a:lstStyle/>
          <a:p>
            <a:r>
              <a:rPr lang="en-US" altLang="ja-JP" b="0" i="0" dirty="0">
                <a:effectLst/>
                <a:cs typeface="Times New Roman" panose="02020603050405020304" pitchFamily="18" charset="0"/>
              </a:rPr>
              <a:t>*Release fraction per hour</a:t>
            </a:r>
            <a:endParaRPr kumimoji="1" lang="ja-JP" altLang="en-US" dirty="0">
              <a:cs typeface="Times New Roman" panose="02020603050405020304" pitchFamily="18" charset="0"/>
            </a:endParaRPr>
          </a:p>
        </p:txBody>
      </p:sp>
      <p:sp>
        <p:nvSpPr>
          <p:cNvPr id="10" name="正方形/長方形 9">
            <a:extLst>
              <a:ext uri="{FF2B5EF4-FFF2-40B4-BE49-F238E27FC236}">
                <a16:creationId xmlns:a16="http://schemas.microsoft.com/office/drawing/2014/main" id="{724B1B80-3EA2-4079-B80A-06D8CD7EBAF0}"/>
              </a:ext>
            </a:extLst>
          </p:cNvPr>
          <p:cNvSpPr/>
          <p:nvPr/>
        </p:nvSpPr>
        <p:spPr bwMode="auto">
          <a:xfrm>
            <a:off x="3234690" y="5440679"/>
            <a:ext cx="3246120" cy="273685"/>
          </a:xfrm>
          <a:prstGeom prst="rect">
            <a:avLst/>
          </a:prstGeom>
          <a:solidFill>
            <a:schemeClr val="bg1"/>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altLang="ja-JP" dirty="0"/>
              <a:t>t</a:t>
            </a:r>
            <a:r>
              <a:rPr kumimoji="1" lang="en-US" altLang="ja-JP" sz="2400" b="0" i="0" u="none" strike="noStrike" cap="none" normalizeH="0" baseline="0" dirty="0">
                <a:ln>
                  <a:noFill/>
                </a:ln>
                <a:solidFill>
                  <a:schemeClr val="tx1"/>
                </a:solidFill>
                <a:effectLst/>
                <a:latin typeface="Times New Roman" pitchFamily="18" charset="0"/>
                <a:ea typeface="ＭＳ Ｐゴシック" pitchFamily="50" charset="-128"/>
              </a:rPr>
              <a:t>ime after scram (h)</a:t>
            </a:r>
            <a:endParaRPr kumimoji="1" lang="ja-JP" altLang="en-US" sz="2400" b="0" i="0" u="none" strike="noStrike" cap="none" normalizeH="0" baseline="0" dirty="0">
              <a:ln>
                <a:noFill/>
              </a:ln>
              <a:solidFill>
                <a:schemeClr val="tx1"/>
              </a:solidFill>
              <a:effectLst/>
              <a:latin typeface="Times New Roman" pitchFamily="18" charset="0"/>
              <a:ea typeface="ＭＳ Ｐゴシック" pitchFamily="50" charset="-128"/>
            </a:endParaRPr>
          </a:p>
        </p:txBody>
      </p:sp>
      <p:sp>
        <p:nvSpPr>
          <p:cNvPr id="11" name="正方形/長方形 10">
            <a:extLst>
              <a:ext uri="{FF2B5EF4-FFF2-40B4-BE49-F238E27FC236}">
                <a16:creationId xmlns:a16="http://schemas.microsoft.com/office/drawing/2014/main" id="{FC2B4E9B-7970-401E-9B83-7275AAE13D40}"/>
              </a:ext>
            </a:extLst>
          </p:cNvPr>
          <p:cNvSpPr/>
          <p:nvPr/>
        </p:nvSpPr>
        <p:spPr bwMode="auto">
          <a:xfrm rot="16200000">
            <a:off x="-359093" y="2889641"/>
            <a:ext cx="3314700" cy="295910"/>
          </a:xfrm>
          <a:prstGeom prst="rect">
            <a:avLst/>
          </a:prstGeom>
          <a:solidFill>
            <a:schemeClr val="bg1"/>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altLang="ja-JP" dirty="0"/>
              <a:t>r</a:t>
            </a:r>
            <a:r>
              <a:rPr kumimoji="1" lang="en-US" altLang="ja-JP" sz="2400" b="0" i="0" u="none" strike="noStrike" cap="none" normalizeH="0" baseline="0" dirty="0">
                <a:ln>
                  <a:noFill/>
                </a:ln>
                <a:solidFill>
                  <a:schemeClr val="tx1"/>
                </a:solidFill>
                <a:effectLst/>
                <a:latin typeface="Times New Roman" pitchFamily="18" charset="0"/>
                <a:ea typeface="ＭＳ Ｐゴシック" pitchFamily="50" charset="-128"/>
              </a:rPr>
              <a:t>elease fraction (-)</a:t>
            </a:r>
            <a:endParaRPr kumimoji="1" lang="ja-JP" altLang="en-US" sz="2400" b="0" i="0" u="none" strike="noStrike" cap="none" normalizeH="0" baseline="0" dirty="0">
              <a:ln>
                <a:noFill/>
              </a:ln>
              <a:solidFill>
                <a:schemeClr val="tx1"/>
              </a:solidFill>
              <a:effectLst/>
              <a:latin typeface="Times New Roman" pitchFamily="18" charset="0"/>
              <a:ea typeface="ＭＳ Ｐゴシック" pitchFamily="50" charset="-128"/>
            </a:endParaRPr>
          </a:p>
        </p:txBody>
      </p:sp>
      <p:sp>
        <p:nvSpPr>
          <p:cNvPr id="12" name="正方形/長方形 11">
            <a:extLst>
              <a:ext uri="{FF2B5EF4-FFF2-40B4-BE49-F238E27FC236}">
                <a16:creationId xmlns:a16="http://schemas.microsoft.com/office/drawing/2014/main" id="{DE35F904-B6B5-49D7-8B09-BD06BCE0E03C}"/>
              </a:ext>
            </a:extLst>
          </p:cNvPr>
          <p:cNvSpPr/>
          <p:nvPr/>
        </p:nvSpPr>
        <p:spPr bwMode="auto">
          <a:xfrm>
            <a:off x="1187087" y="1344832"/>
            <a:ext cx="3314700" cy="295910"/>
          </a:xfrm>
          <a:prstGeom prst="rect">
            <a:avLst/>
          </a:prstGeom>
          <a:solidFill>
            <a:schemeClr val="bg1"/>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1" lang="ja-JP" altLang="en-US" sz="2400" b="0" i="0" u="none" strike="noStrike" cap="none" normalizeH="0" baseline="0" dirty="0">
              <a:ln>
                <a:noFill/>
              </a:ln>
              <a:solidFill>
                <a:schemeClr val="tx1"/>
              </a:solidFill>
              <a:effectLst/>
              <a:latin typeface="Times New Roman" pitchFamily="18" charset="0"/>
              <a:ea typeface="ＭＳ Ｐゴシック" pitchFamily="50" charset="-128"/>
            </a:endParaRPr>
          </a:p>
        </p:txBody>
      </p:sp>
      <p:sp>
        <p:nvSpPr>
          <p:cNvPr id="13" name="正方形/長方形 12">
            <a:extLst>
              <a:ext uri="{FF2B5EF4-FFF2-40B4-BE49-F238E27FC236}">
                <a16:creationId xmlns:a16="http://schemas.microsoft.com/office/drawing/2014/main" id="{C47620F7-BDFF-4931-AB2B-C2A4A7961D9B}"/>
              </a:ext>
            </a:extLst>
          </p:cNvPr>
          <p:cNvSpPr/>
          <p:nvPr/>
        </p:nvSpPr>
        <p:spPr bwMode="auto">
          <a:xfrm>
            <a:off x="3808501" y="6259515"/>
            <a:ext cx="3314700" cy="295910"/>
          </a:xfrm>
          <a:prstGeom prst="rect">
            <a:avLst/>
          </a:prstGeom>
          <a:solidFill>
            <a:schemeClr val="bg1"/>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1" lang="ja-JP" altLang="en-US" sz="2400" b="0" i="0" u="none" strike="noStrike" cap="none" normalizeH="0" baseline="0" dirty="0">
              <a:ln>
                <a:noFill/>
              </a:ln>
              <a:solidFill>
                <a:schemeClr val="tx1"/>
              </a:solidFill>
              <a:effectLst/>
              <a:latin typeface="Times New Roman" pitchFamily="18" charset="0"/>
              <a:ea typeface="ＭＳ Ｐゴシック" pitchFamily="50" charset="-128"/>
            </a:endParaRPr>
          </a:p>
        </p:txBody>
      </p:sp>
      <p:sp>
        <p:nvSpPr>
          <p:cNvPr id="14" name="正方形/長方形 13">
            <a:extLst>
              <a:ext uri="{FF2B5EF4-FFF2-40B4-BE49-F238E27FC236}">
                <a16:creationId xmlns:a16="http://schemas.microsoft.com/office/drawing/2014/main" id="{3BE65AB8-F94A-4617-AED1-8004F453E899}"/>
              </a:ext>
            </a:extLst>
          </p:cNvPr>
          <p:cNvSpPr/>
          <p:nvPr/>
        </p:nvSpPr>
        <p:spPr bwMode="auto">
          <a:xfrm>
            <a:off x="2798717" y="5845866"/>
            <a:ext cx="1047992" cy="176360"/>
          </a:xfrm>
          <a:prstGeom prst="rect">
            <a:avLst/>
          </a:prstGeom>
          <a:solidFill>
            <a:schemeClr val="bg1"/>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1" lang="ja-JP" altLang="en-US" sz="2400" b="0" i="0" u="none" strike="noStrike" cap="none" normalizeH="0" baseline="0" dirty="0">
              <a:ln>
                <a:noFill/>
              </a:ln>
              <a:solidFill>
                <a:schemeClr val="tx1"/>
              </a:solidFill>
              <a:effectLst/>
              <a:latin typeface="Times New Roman" pitchFamily="18" charset="0"/>
              <a:ea typeface="ＭＳ Ｐゴシック" pitchFamily="50" charset="-128"/>
            </a:endParaRPr>
          </a:p>
        </p:txBody>
      </p:sp>
      <p:sp>
        <p:nvSpPr>
          <p:cNvPr id="15" name="正方形/長方形 14">
            <a:extLst>
              <a:ext uri="{FF2B5EF4-FFF2-40B4-BE49-F238E27FC236}">
                <a16:creationId xmlns:a16="http://schemas.microsoft.com/office/drawing/2014/main" id="{CDEBEBFE-E24E-44AD-9224-C6ACDD1D6A5C}"/>
              </a:ext>
            </a:extLst>
          </p:cNvPr>
          <p:cNvSpPr/>
          <p:nvPr/>
        </p:nvSpPr>
        <p:spPr bwMode="auto">
          <a:xfrm>
            <a:off x="4313434" y="5840192"/>
            <a:ext cx="963539" cy="176360"/>
          </a:xfrm>
          <a:prstGeom prst="rect">
            <a:avLst/>
          </a:prstGeom>
          <a:solidFill>
            <a:schemeClr val="bg1"/>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1" lang="ja-JP" altLang="en-US" sz="2400" b="0" i="0" u="none" strike="noStrike" cap="none" normalizeH="0" baseline="0" dirty="0">
              <a:ln>
                <a:noFill/>
              </a:ln>
              <a:solidFill>
                <a:schemeClr val="tx1"/>
              </a:solidFill>
              <a:effectLst/>
              <a:latin typeface="Times New Roman" pitchFamily="18" charset="0"/>
              <a:ea typeface="ＭＳ Ｐゴシック" pitchFamily="50" charset="-128"/>
            </a:endParaRPr>
          </a:p>
        </p:txBody>
      </p:sp>
      <p:sp>
        <p:nvSpPr>
          <p:cNvPr id="16" name="正方形/長方形 15">
            <a:extLst>
              <a:ext uri="{FF2B5EF4-FFF2-40B4-BE49-F238E27FC236}">
                <a16:creationId xmlns:a16="http://schemas.microsoft.com/office/drawing/2014/main" id="{838F1656-F1B2-4449-A3BB-43E4EAA2B8A3}"/>
              </a:ext>
            </a:extLst>
          </p:cNvPr>
          <p:cNvSpPr/>
          <p:nvPr/>
        </p:nvSpPr>
        <p:spPr bwMode="auto">
          <a:xfrm>
            <a:off x="5939034" y="5868760"/>
            <a:ext cx="705605" cy="176360"/>
          </a:xfrm>
          <a:prstGeom prst="rect">
            <a:avLst/>
          </a:prstGeom>
          <a:solidFill>
            <a:schemeClr val="bg1"/>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1" lang="ja-JP" altLang="en-US" sz="2400" b="0" i="0" u="none" strike="noStrike" cap="none" normalizeH="0" baseline="0" dirty="0">
              <a:ln>
                <a:noFill/>
              </a:ln>
              <a:solidFill>
                <a:schemeClr val="tx1"/>
              </a:solidFill>
              <a:effectLst/>
              <a:latin typeface="Times New Roman" pitchFamily="18" charset="0"/>
              <a:ea typeface="ＭＳ Ｐゴシック" pitchFamily="50" charset="-128"/>
            </a:endParaRPr>
          </a:p>
        </p:txBody>
      </p:sp>
      <p:sp>
        <p:nvSpPr>
          <p:cNvPr id="17" name="テキスト ボックス 16">
            <a:extLst>
              <a:ext uri="{FF2B5EF4-FFF2-40B4-BE49-F238E27FC236}">
                <a16:creationId xmlns:a16="http://schemas.microsoft.com/office/drawing/2014/main" id="{03E9E2B5-77B1-4747-8427-18E13F15F0A0}"/>
              </a:ext>
            </a:extLst>
          </p:cNvPr>
          <p:cNvSpPr txBox="1"/>
          <p:nvPr/>
        </p:nvSpPr>
        <p:spPr>
          <a:xfrm>
            <a:off x="314620" y="6407470"/>
            <a:ext cx="8961165" cy="461665"/>
          </a:xfrm>
          <a:prstGeom prst="rect">
            <a:avLst/>
          </a:prstGeom>
          <a:noFill/>
        </p:spPr>
        <p:txBody>
          <a:bodyPr wrap="square" rtlCol="0">
            <a:spAutoFit/>
          </a:bodyPr>
          <a:lstStyle/>
          <a:p>
            <a:r>
              <a:rPr lang="en-US" altLang="ja-JP" b="0" i="0" dirty="0">
                <a:effectLst/>
                <a:cs typeface="Times New Roman" panose="02020603050405020304" pitchFamily="18" charset="0"/>
              </a:rPr>
              <a:t>*Release fraction from multiple release paths is shown</a:t>
            </a:r>
            <a:endParaRPr kumimoji="1" lang="ja-JP" altLang="en-US" dirty="0">
              <a:cs typeface="Times New Roman" panose="02020603050405020304" pitchFamily="18" charset="0"/>
            </a:endParaRPr>
          </a:p>
        </p:txBody>
      </p:sp>
    </p:spTree>
    <p:extLst>
      <p:ext uri="{BB962C8B-B14F-4D97-AF65-F5344CB8AC3E}">
        <p14:creationId xmlns:p14="http://schemas.microsoft.com/office/powerpoint/2010/main" val="2825235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52BBB6A-4321-4DBD-82FF-CA6D8DA13B77}"/>
              </a:ext>
            </a:extLst>
          </p:cNvPr>
          <p:cNvSpPr>
            <a:spLocks noGrp="1"/>
          </p:cNvSpPr>
          <p:nvPr>
            <p:ph type="title"/>
          </p:nvPr>
        </p:nvSpPr>
        <p:spPr>
          <a:xfrm>
            <a:off x="533400" y="260350"/>
            <a:ext cx="8435502" cy="577850"/>
          </a:xfrm>
        </p:spPr>
        <p:txBody>
          <a:bodyPr/>
          <a:lstStyle/>
          <a:p>
            <a:r>
              <a:rPr kumimoji="1" lang="en-US" altLang="ja-JP" sz="2400" dirty="0"/>
              <a:t>Challenges in applying American research to Japan</a:t>
            </a:r>
            <a:endParaRPr kumimoji="1" lang="ja-JP" altLang="en-US" sz="2400" dirty="0"/>
          </a:p>
        </p:txBody>
      </p:sp>
      <p:sp>
        <p:nvSpPr>
          <p:cNvPr id="8" name="コンテンツ プレースホルダー 7">
            <a:extLst>
              <a:ext uri="{FF2B5EF4-FFF2-40B4-BE49-F238E27FC236}">
                <a16:creationId xmlns:a16="http://schemas.microsoft.com/office/drawing/2014/main" id="{ED369AB9-0E9B-4754-ADF8-3683229B391C}"/>
              </a:ext>
            </a:extLst>
          </p:cNvPr>
          <p:cNvSpPr txBox="1">
            <a:spLocks noGrp="1"/>
          </p:cNvSpPr>
          <p:nvPr>
            <p:ph idx="1"/>
          </p:nvPr>
        </p:nvSpPr>
        <p:spPr>
          <a:xfrm>
            <a:off x="358302" y="1157580"/>
            <a:ext cx="8610600" cy="4140108"/>
          </a:xfrm>
          <a:prstGeom prst="rect">
            <a:avLst/>
          </a:prstGeom>
          <a:noFill/>
        </p:spPr>
        <p:txBody>
          <a:bodyPr wrap="square" rtlCol="0">
            <a:spAutoFit/>
          </a:bodyPr>
          <a:lstStyle/>
          <a:p>
            <a:pPr algn="l">
              <a:buFont typeface="Wingdings" panose="05000000000000000000" pitchFamily="2" charset="2"/>
              <a:buChar char="ü"/>
            </a:pPr>
            <a:r>
              <a:rPr lang="en-US" altLang="ja-JP" b="0" i="0" dirty="0">
                <a:solidFill>
                  <a:srgbClr val="333333"/>
                </a:solidFill>
                <a:effectLst/>
                <a:latin typeface="Times New Roman" panose="02020603050405020304" pitchFamily="18" charset="0"/>
                <a:cs typeface="Times New Roman" panose="02020603050405020304" pitchFamily="18" charset="0"/>
              </a:rPr>
              <a:t>There have been no similar studies specifically targeting Japanese sites.</a:t>
            </a:r>
          </a:p>
          <a:p>
            <a:pPr algn="l">
              <a:buFont typeface="Wingdings" panose="05000000000000000000" pitchFamily="2" charset="2"/>
              <a:buChar char="ü"/>
            </a:pPr>
            <a:r>
              <a:rPr lang="en-US" altLang="ja-JP" b="0" i="0" dirty="0">
                <a:solidFill>
                  <a:srgbClr val="333333"/>
                </a:solidFill>
                <a:effectLst/>
                <a:latin typeface="Times New Roman" panose="02020603050405020304" pitchFamily="18" charset="0"/>
                <a:cs typeface="Times New Roman" panose="02020603050405020304" pitchFamily="18" charset="0"/>
              </a:rPr>
              <a:t>While there are various conceivable scenarios where early core damage occurs, followed by loss of containment integrity, it's essential to determine </a:t>
            </a:r>
            <a:r>
              <a:rPr lang="en-US" altLang="ja-JP" b="0" i="0" u="sng" dirty="0">
                <a:solidFill>
                  <a:srgbClr val="333333"/>
                </a:solidFill>
                <a:effectLst/>
                <a:latin typeface="Times New Roman" panose="02020603050405020304" pitchFamily="18" charset="0"/>
                <a:cs typeface="Times New Roman" panose="02020603050405020304" pitchFamily="18" charset="0"/>
              </a:rPr>
              <a:t>which scenarios can be classified as "rapidly progressing accidents" </a:t>
            </a:r>
            <a:r>
              <a:rPr lang="en-US" altLang="ja-JP" b="0" i="0" dirty="0">
                <a:solidFill>
                  <a:srgbClr val="333333"/>
                </a:solidFill>
                <a:effectLst/>
                <a:latin typeface="Times New Roman" panose="02020603050405020304" pitchFamily="18" charset="0"/>
                <a:cs typeface="Times New Roman" panose="02020603050405020304" pitchFamily="18" charset="0"/>
              </a:rPr>
              <a:t>that might necessitate temporary Sheltering In Place (SIP). </a:t>
            </a:r>
          </a:p>
          <a:p>
            <a:pPr algn="l"/>
            <a:endParaRPr lang="en-US" altLang="ja-JP" dirty="0">
              <a:solidFill>
                <a:srgbClr val="333333"/>
              </a:solidFill>
              <a:latin typeface="Times New Roman" panose="02020603050405020304" pitchFamily="18" charset="0"/>
              <a:cs typeface="Times New Roman" panose="02020603050405020304" pitchFamily="18" charset="0"/>
            </a:endParaRPr>
          </a:p>
        </p:txBody>
      </p:sp>
      <p:sp>
        <p:nvSpPr>
          <p:cNvPr id="3" name="正方形/長方形 2">
            <a:extLst>
              <a:ext uri="{FF2B5EF4-FFF2-40B4-BE49-F238E27FC236}">
                <a16:creationId xmlns:a16="http://schemas.microsoft.com/office/drawing/2014/main" id="{5C5711C8-2785-4916-9114-2BDDBAF37355}"/>
              </a:ext>
            </a:extLst>
          </p:cNvPr>
          <p:cNvSpPr/>
          <p:nvPr/>
        </p:nvSpPr>
        <p:spPr bwMode="auto">
          <a:xfrm>
            <a:off x="78059" y="5297688"/>
            <a:ext cx="8978392" cy="1061867"/>
          </a:xfrm>
          <a:prstGeom prst="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none" lIns="91440" tIns="45720" rIns="91440" bIns="45720" numCol="1" rtlCol="0" anchor="ctr" anchorCtr="0" compatLnSpc="1">
            <a:prstTxWarp prst="textNoShape">
              <a:avLst/>
            </a:prstTxWarp>
          </a:bodyPr>
          <a:lstStyle/>
          <a:p>
            <a:r>
              <a:rPr lang="en-US" altLang="ja-JP" dirty="0">
                <a:cs typeface="Times New Roman" panose="02020603050405020304" pitchFamily="18" charset="0"/>
              </a:rPr>
              <a:t>Investigating accident scenarios that have a beneficial effect on </a:t>
            </a:r>
          </a:p>
          <a:p>
            <a:r>
              <a:rPr lang="en-US" altLang="ja-JP" dirty="0">
                <a:cs typeface="Times New Roman" panose="02020603050405020304" pitchFamily="18" charset="0"/>
              </a:rPr>
              <a:t>temporary sheltering considering Japanese plants and sites, is valuable </a:t>
            </a:r>
          </a:p>
        </p:txBody>
      </p:sp>
    </p:spTree>
    <p:extLst>
      <p:ext uri="{BB962C8B-B14F-4D97-AF65-F5344CB8AC3E}">
        <p14:creationId xmlns:p14="http://schemas.microsoft.com/office/powerpoint/2010/main" val="217199959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72441A4-003A-4236-B3BE-35E731F95421}"/>
              </a:ext>
            </a:extLst>
          </p:cNvPr>
          <p:cNvSpPr>
            <a:spLocks noGrp="1"/>
          </p:cNvSpPr>
          <p:nvPr>
            <p:ph type="title"/>
          </p:nvPr>
        </p:nvSpPr>
        <p:spPr/>
        <p:txBody>
          <a:bodyPr/>
          <a:lstStyle/>
          <a:p>
            <a:r>
              <a:rPr kumimoji="1" lang="en-US" altLang="ja-JP"/>
              <a:t>LBLOCA+FCVS release fraction</a:t>
            </a:r>
            <a:endParaRPr kumimoji="1" lang="ja-JP" altLang="en-US"/>
          </a:p>
        </p:txBody>
      </p:sp>
      <p:grpSp>
        <p:nvGrpSpPr>
          <p:cNvPr id="7" name="グループ化 6">
            <a:extLst>
              <a:ext uri="{FF2B5EF4-FFF2-40B4-BE49-F238E27FC236}">
                <a16:creationId xmlns:a16="http://schemas.microsoft.com/office/drawing/2014/main" id="{F1147703-BC06-4CCD-AAEF-48A480FEAC16}"/>
              </a:ext>
            </a:extLst>
          </p:cNvPr>
          <p:cNvGrpSpPr/>
          <p:nvPr/>
        </p:nvGrpSpPr>
        <p:grpSpPr>
          <a:xfrm>
            <a:off x="935990" y="991553"/>
            <a:ext cx="7050723" cy="5723572"/>
            <a:chOff x="0" y="0"/>
            <a:chExt cx="2842895" cy="2446020"/>
          </a:xfrm>
        </p:grpSpPr>
        <p:pic>
          <p:nvPicPr>
            <p:cNvPr id="8" name="図 7">
              <a:extLst>
                <a:ext uri="{FF2B5EF4-FFF2-40B4-BE49-F238E27FC236}">
                  <a16:creationId xmlns:a16="http://schemas.microsoft.com/office/drawing/2014/main" id="{9B9BCB25-1F54-4101-A466-8682BC1CE65D}"/>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2842895" cy="2159635"/>
            </a:xfrm>
            <a:prstGeom prst="rect">
              <a:avLst/>
            </a:prstGeom>
            <a:noFill/>
            <a:ln>
              <a:noFill/>
            </a:ln>
          </p:spPr>
        </p:pic>
        <p:sp>
          <p:nvSpPr>
            <p:cNvPr id="9" name="テキスト ボックス 131">
              <a:extLst>
                <a:ext uri="{FF2B5EF4-FFF2-40B4-BE49-F238E27FC236}">
                  <a16:creationId xmlns:a16="http://schemas.microsoft.com/office/drawing/2014/main" id="{A0E60E9E-91D3-4186-81F8-10CAEF3D7658}"/>
                </a:ext>
              </a:extLst>
            </p:cNvPr>
            <p:cNvSpPr txBox="1"/>
            <p:nvPr/>
          </p:nvSpPr>
          <p:spPr>
            <a:xfrm>
              <a:off x="0" y="2217420"/>
              <a:ext cx="2842895" cy="228600"/>
            </a:xfrm>
            <a:prstGeom prst="rect">
              <a:avLst/>
            </a:prstGeom>
            <a:solidFill>
              <a:prstClr val="white"/>
            </a:solidFill>
            <a:ln>
              <a:noFill/>
            </a:ln>
          </p:spPr>
          <p:txBody>
            <a:bodyPr rot="0" spcFirstLastPara="0" vert="horz" wrap="square" lIns="0" tIns="0" rIns="0" bIns="0" numCol="1" spcCol="0" rtlCol="0" fromWordArt="0" anchor="t" anchorCtr="0" forceAA="0" compatLnSpc="1">
              <a:prstTxWarp prst="textNoShape">
                <a:avLst/>
              </a:prstTxWarp>
              <a:spAutoFit/>
            </a:bodyPr>
            <a:lstStyle/>
            <a:p>
              <a:pPr algn="ctr"/>
              <a:r>
                <a:rPr lang="en-US" sz="900" kern="100">
                  <a:effectLst/>
                  <a:latin typeface="游明朝" panose="02020400000000000000" pitchFamily="18" charset="-128"/>
                  <a:ea typeface="游明朝" panose="02020400000000000000" pitchFamily="18" charset="-128"/>
                  <a:cs typeface="Times New Roman" panose="02020603050405020304" pitchFamily="18" charset="0"/>
                </a:rPr>
                <a:t>fig. 91 AE-6fcfvs</a:t>
              </a:r>
              <a:r>
                <a:rPr lang="ja-JP" sz="900" kern="100">
                  <a:effectLst/>
                  <a:latin typeface="游明朝" panose="02020400000000000000" pitchFamily="18" charset="-128"/>
                  <a:ea typeface="游明朝" panose="02020400000000000000" pitchFamily="18" charset="-128"/>
                  <a:cs typeface="Times New Roman" panose="02020603050405020304" pitchFamily="18" charset="0"/>
                </a:rPr>
                <a:t>放出割合</a:t>
              </a:r>
            </a:p>
          </p:txBody>
        </p:sp>
      </p:grpSp>
      <p:sp>
        <p:nvSpPr>
          <p:cNvPr id="6" name="テキスト ボックス 5">
            <a:extLst>
              <a:ext uri="{FF2B5EF4-FFF2-40B4-BE49-F238E27FC236}">
                <a16:creationId xmlns:a16="http://schemas.microsoft.com/office/drawing/2014/main" id="{A70F53B3-6CBE-4B57-9648-6575A9AD36C5}"/>
              </a:ext>
            </a:extLst>
          </p:cNvPr>
          <p:cNvSpPr txBox="1"/>
          <p:nvPr/>
        </p:nvSpPr>
        <p:spPr>
          <a:xfrm>
            <a:off x="246579" y="6366817"/>
            <a:ext cx="5219272" cy="461665"/>
          </a:xfrm>
          <a:prstGeom prst="rect">
            <a:avLst/>
          </a:prstGeom>
          <a:noFill/>
        </p:spPr>
        <p:txBody>
          <a:bodyPr wrap="square" rtlCol="0">
            <a:spAutoFit/>
          </a:bodyPr>
          <a:lstStyle/>
          <a:p>
            <a:r>
              <a:rPr lang="en-US" altLang="ja-JP" b="0" i="0" dirty="0">
                <a:effectLst/>
                <a:cs typeface="Times New Roman" panose="02020603050405020304" pitchFamily="18" charset="0"/>
              </a:rPr>
              <a:t>*Release fraction per hour</a:t>
            </a:r>
            <a:endParaRPr kumimoji="1" lang="ja-JP" altLang="en-US" dirty="0">
              <a:cs typeface="Times New Roman" panose="02020603050405020304" pitchFamily="18" charset="0"/>
            </a:endParaRPr>
          </a:p>
        </p:txBody>
      </p:sp>
      <p:sp>
        <p:nvSpPr>
          <p:cNvPr id="10" name="正方形/長方形 9">
            <a:extLst>
              <a:ext uri="{FF2B5EF4-FFF2-40B4-BE49-F238E27FC236}">
                <a16:creationId xmlns:a16="http://schemas.microsoft.com/office/drawing/2014/main" id="{9F7A8667-B82D-4A22-ACF5-3D31636B7177}"/>
              </a:ext>
            </a:extLst>
          </p:cNvPr>
          <p:cNvSpPr/>
          <p:nvPr/>
        </p:nvSpPr>
        <p:spPr bwMode="auto">
          <a:xfrm>
            <a:off x="3166110" y="5280746"/>
            <a:ext cx="3314700" cy="295910"/>
          </a:xfrm>
          <a:prstGeom prst="rect">
            <a:avLst/>
          </a:prstGeom>
          <a:solidFill>
            <a:schemeClr val="bg1"/>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altLang="ja-JP" dirty="0"/>
              <a:t>t</a:t>
            </a:r>
            <a:r>
              <a:rPr kumimoji="1" lang="en-US" altLang="ja-JP" sz="2400" b="0" i="0" u="none" strike="noStrike" cap="none" normalizeH="0" baseline="0" dirty="0">
                <a:ln>
                  <a:noFill/>
                </a:ln>
                <a:solidFill>
                  <a:schemeClr val="tx1"/>
                </a:solidFill>
                <a:effectLst/>
                <a:latin typeface="Times New Roman" pitchFamily="18" charset="0"/>
                <a:ea typeface="ＭＳ Ｐゴシック" pitchFamily="50" charset="-128"/>
              </a:rPr>
              <a:t>ime after scram (h)</a:t>
            </a:r>
            <a:endParaRPr kumimoji="1" lang="ja-JP" altLang="en-US" sz="2400" b="0" i="0" u="none" strike="noStrike" cap="none" normalizeH="0" baseline="0" dirty="0">
              <a:ln>
                <a:noFill/>
              </a:ln>
              <a:solidFill>
                <a:schemeClr val="tx1"/>
              </a:solidFill>
              <a:effectLst/>
              <a:latin typeface="Times New Roman" pitchFamily="18" charset="0"/>
              <a:ea typeface="ＭＳ Ｐゴシック" pitchFamily="50" charset="-128"/>
            </a:endParaRPr>
          </a:p>
        </p:txBody>
      </p:sp>
      <p:sp>
        <p:nvSpPr>
          <p:cNvPr id="11" name="正方形/長方形 10">
            <a:extLst>
              <a:ext uri="{FF2B5EF4-FFF2-40B4-BE49-F238E27FC236}">
                <a16:creationId xmlns:a16="http://schemas.microsoft.com/office/drawing/2014/main" id="{13022CDE-5589-44FC-BA2C-5472D08F0D5B}"/>
              </a:ext>
            </a:extLst>
          </p:cNvPr>
          <p:cNvSpPr/>
          <p:nvPr/>
        </p:nvSpPr>
        <p:spPr bwMode="auto">
          <a:xfrm rot="16200000">
            <a:off x="-573405" y="3026521"/>
            <a:ext cx="3314700" cy="295910"/>
          </a:xfrm>
          <a:prstGeom prst="rect">
            <a:avLst/>
          </a:prstGeom>
          <a:solidFill>
            <a:schemeClr val="bg1"/>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altLang="ja-JP" dirty="0"/>
              <a:t>r</a:t>
            </a:r>
            <a:r>
              <a:rPr kumimoji="1" lang="en-US" altLang="ja-JP" sz="2400" b="0" i="0" u="none" strike="noStrike" cap="none" normalizeH="0" baseline="0" dirty="0">
                <a:ln>
                  <a:noFill/>
                </a:ln>
                <a:solidFill>
                  <a:schemeClr val="tx1"/>
                </a:solidFill>
                <a:effectLst/>
                <a:latin typeface="Times New Roman" pitchFamily="18" charset="0"/>
                <a:ea typeface="ＭＳ Ｐゴシック" pitchFamily="50" charset="-128"/>
              </a:rPr>
              <a:t>elease fraction (-)</a:t>
            </a:r>
            <a:endParaRPr kumimoji="1" lang="ja-JP" altLang="en-US" sz="2400" b="0" i="0" u="none" strike="noStrike" cap="none" normalizeH="0" baseline="0" dirty="0">
              <a:ln>
                <a:noFill/>
              </a:ln>
              <a:solidFill>
                <a:schemeClr val="tx1"/>
              </a:solidFill>
              <a:effectLst/>
              <a:latin typeface="Times New Roman" pitchFamily="18" charset="0"/>
              <a:ea typeface="ＭＳ Ｐゴシック" pitchFamily="50" charset="-128"/>
            </a:endParaRPr>
          </a:p>
        </p:txBody>
      </p:sp>
      <p:sp>
        <p:nvSpPr>
          <p:cNvPr id="12" name="正方形/長方形 11">
            <a:extLst>
              <a:ext uri="{FF2B5EF4-FFF2-40B4-BE49-F238E27FC236}">
                <a16:creationId xmlns:a16="http://schemas.microsoft.com/office/drawing/2014/main" id="{305BCC59-C8AE-4E7B-BB1C-8458FF399DD2}"/>
              </a:ext>
            </a:extLst>
          </p:cNvPr>
          <p:cNvSpPr/>
          <p:nvPr/>
        </p:nvSpPr>
        <p:spPr bwMode="auto">
          <a:xfrm>
            <a:off x="1083944" y="1060307"/>
            <a:ext cx="3314700" cy="295910"/>
          </a:xfrm>
          <a:prstGeom prst="rect">
            <a:avLst/>
          </a:prstGeom>
          <a:solidFill>
            <a:schemeClr val="bg1"/>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1" lang="ja-JP" altLang="en-US" sz="2400" b="0" i="0" u="none" strike="noStrike" cap="none" normalizeH="0" baseline="0" dirty="0">
              <a:ln>
                <a:noFill/>
              </a:ln>
              <a:solidFill>
                <a:schemeClr val="tx1"/>
              </a:solidFill>
              <a:effectLst/>
              <a:latin typeface="Times New Roman" pitchFamily="18" charset="0"/>
              <a:ea typeface="ＭＳ Ｐゴシック" pitchFamily="50" charset="-128"/>
            </a:endParaRPr>
          </a:p>
        </p:txBody>
      </p:sp>
      <p:sp>
        <p:nvSpPr>
          <p:cNvPr id="13" name="正方形/長方形 12">
            <a:extLst>
              <a:ext uri="{FF2B5EF4-FFF2-40B4-BE49-F238E27FC236}">
                <a16:creationId xmlns:a16="http://schemas.microsoft.com/office/drawing/2014/main" id="{BF3FB35F-FD44-42DC-ABFF-5CFD81FA07A2}"/>
              </a:ext>
            </a:extLst>
          </p:cNvPr>
          <p:cNvSpPr/>
          <p:nvPr/>
        </p:nvSpPr>
        <p:spPr bwMode="auto">
          <a:xfrm>
            <a:off x="3524054" y="6151758"/>
            <a:ext cx="3314700" cy="295910"/>
          </a:xfrm>
          <a:prstGeom prst="rect">
            <a:avLst/>
          </a:prstGeom>
          <a:solidFill>
            <a:schemeClr val="bg1"/>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1" lang="ja-JP" altLang="en-US" sz="2400" b="0" i="0" u="none" strike="noStrike" cap="none" normalizeH="0" baseline="0" dirty="0">
              <a:ln>
                <a:noFill/>
              </a:ln>
              <a:solidFill>
                <a:schemeClr val="tx1"/>
              </a:solidFill>
              <a:effectLst/>
              <a:latin typeface="Times New Roman" pitchFamily="18" charset="0"/>
              <a:ea typeface="ＭＳ Ｐゴシック" pitchFamily="50" charset="-128"/>
            </a:endParaRPr>
          </a:p>
        </p:txBody>
      </p:sp>
      <p:sp>
        <p:nvSpPr>
          <p:cNvPr id="15" name="正方形/長方形 14">
            <a:extLst>
              <a:ext uri="{FF2B5EF4-FFF2-40B4-BE49-F238E27FC236}">
                <a16:creationId xmlns:a16="http://schemas.microsoft.com/office/drawing/2014/main" id="{85298443-CC33-4BAC-9445-DC03FD56BB7A}"/>
              </a:ext>
            </a:extLst>
          </p:cNvPr>
          <p:cNvSpPr/>
          <p:nvPr/>
        </p:nvSpPr>
        <p:spPr bwMode="auto">
          <a:xfrm>
            <a:off x="2707640" y="5690087"/>
            <a:ext cx="1073228" cy="188342"/>
          </a:xfrm>
          <a:prstGeom prst="rect">
            <a:avLst/>
          </a:prstGeom>
          <a:solidFill>
            <a:schemeClr val="bg1"/>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1" lang="ja-JP" altLang="en-US" sz="2400" b="0" i="0" u="none" strike="noStrike" cap="none" normalizeH="0" baseline="0" dirty="0">
              <a:ln>
                <a:noFill/>
              </a:ln>
              <a:solidFill>
                <a:schemeClr val="tx1"/>
              </a:solidFill>
              <a:effectLst/>
              <a:latin typeface="Times New Roman" pitchFamily="18" charset="0"/>
              <a:ea typeface="ＭＳ Ｐゴシック" pitchFamily="50" charset="-128"/>
            </a:endParaRPr>
          </a:p>
        </p:txBody>
      </p:sp>
      <p:sp>
        <p:nvSpPr>
          <p:cNvPr id="16" name="正方形/長方形 15">
            <a:extLst>
              <a:ext uri="{FF2B5EF4-FFF2-40B4-BE49-F238E27FC236}">
                <a16:creationId xmlns:a16="http://schemas.microsoft.com/office/drawing/2014/main" id="{B38CCCC4-C4A9-461B-B999-22F467BFB225}"/>
              </a:ext>
            </a:extLst>
          </p:cNvPr>
          <p:cNvSpPr/>
          <p:nvPr/>
        </p:nvSpPr>
        <p:spPr bwMode="auto">
          <a:xfrm>
            <a:off x="4311801" y="5690087"/>
            <a:ext cx="1154050" cy="176360"/>
          </a:xfrm>
          <a:prstGeom prst="rect">
            <a:avLst/>
          </a:prstGeom>
          <a:solidFill>
            <a:schemeClr val="bg1"/>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1" lang="ja-JP" altLang="en-US" sz="2400" b="0" i="0" u="none" strike="noStrike" cap="none" normalizeH="0" baseline="0" dirty="0">
              <a:ln>
                <a:noFill/>
              </a:ln>
              <a:solidFill>
                <a:schemeClr val="tx1"/>
              </a:solidFill>
              <a:effectLst/>
              <a:latin typeface="Times New Roman" pitchFamily="18" charset="0"/>
              <a:ea typeface="ＭＳ Ｐゴシック" pitchFamily="50" charset="-128"/>
            </a:endParaRPr>
          </a:p>
        </p:txBody>
      </p:sp>
      <p:sp>
        <p:nvSpPr>
          <p:cNvPr id="17" name="正方形/長方形 16">
            <a:extLst>
              <a:ext uri="{FF2B5EF4-FFF2-40B4-BE49-F238E27FC236}">
                <a16:creationId xmlns:a16="http://schemas.microsoft.com/office/drawing/2014/main" id="{F02EB9D7-AB86-4152-9D16-8982DB36CA9D}"/>
              </a:ext>
            </a:extLst>
          </p:cNvPr>
          <p:cNvSpPr/>
          <p:nvPr/>
        </p:nvSpPr>
        <p:spPr bwMode="auto">
          <a:xfrm>
            <a:off x="6080007" y="5678105"/>
            <a:ext cx="758748" cy="188342"/>
          </a:xfrm>
          <a:prstGeom prst="rect">
            <a:avLst/>
          </a:prstGeom>
          <a:solidFill>
            <a:schemeClr val="bg1"/>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1" lang="ja-JP" altLang="en-US" sz="2400" b="0" i="0" u="none" strike="noStrike" cap="none" normalizeH="0" baseline="0" dirty="0">
              <a:ln>
                <a:noFill/>
              </a:ln>
              <a:solidFill>
                <a:schemeClr val="tx1"/>
              </a:solidFill>
              <a:effectLst/>
              <a:latin typeface="Times New Roman" pitchFamily="18" charset="0"/>
              <a:ea typeface="ＭＳ Ｐゴシック" pitchFamily="50" charset="-128"/>
            </a:endParaRPr>
          </a:p>
        </p:txBody>
      </p:sp>
    </p:spTree>
    <p:extLst>
      <p:ext uri="{BB962C8B-B14F-4D97-AF65-F5344CB8AC3E}">
        <p14:creationId xmlns:p14="http://schemas.microsoft.com/office/powerpoint/2010/main" val="74327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AF3FE67-C202-40D6-B5CC-DB4C0CE78F8E}"/>
              </a:ext>
            </a:extLst>
          </p:cNvPr>
          <p:cNvSpPr>
            <a:spLocks noGrp="1"/>
          </p:cNvSpPr>
          <p:nvPr>
            <p:ph type="title"/>
          </p:nvPr>
        </p:nvSpPr>
        <p:spPr/>
        <p:txBody>
          <a:bodyPr/>
          <a:lstStyle/>
          <a:p>
            <a:r>
              <a:rPr kumimoji="1" lang="en-US" altLang="ja-JP" dirty="0"/>
              <a:t>New </a:t>
            </a:r>
            <a:r>
              <a:rPr kumimoji="1" lang="en-US" altLang="ja-JP" dirty="0">
                <a:solidFill>
                  <a:schemeClr val="tx1"/>
                </a:solidFill>
              </a:rPr>
              <a:t>mitigation system </a:t>
            </a:r>
            <a:r>
              <a:rPr kumimoji="1" lang="en-US" altLang="ja-JP" dirty="0"/>
              <a:t>in Japanese plants</a:t>
            </a:r>
            <a:endParaRPr kumimoji="1" lang="ja-JP" altLang="en-US" dirty="0"/>
          </a:p>
        </p:txBody>
      </p:sp>
      <p:sp>
        <p:nvSpPr>
          <p:cNvPr id="3" name="コンテンツ プレースホルダー 2">
            <a:extLst>
              <a:ext uri="{FF2B5EF4-FFF2-40B4-BE49-F238E27FC236}">
                <a16:creationId xmlns:a16="http://schemas.microsoft.com/office/drawing/2014/main" id="{2883F50C-AF33-4DA3-ADA4-8DF421C89D53}"/>
              </a:ext>
            </a:extLst>
          </p:cNvPr>
          <p:cNvSpPr>
            <a:spLocks noGrp="1"/>
          </p:cNvSpPr>
          <p:nvPr>
            <p:ph idx="1"/>
          </p:nvPr>
        </p:nvSpPr>
        <p:spPr/>
        <p:txBody>
          <a:bodyPr/>
          <a:lstStyle/>
          <a:p>
            <a:r>
              <a:rPr lang="en-US" altLang="ja-JP" b="0" i="0" dirty="0">
                <a:effectLst/>
                <a:latin typeface="Times New Roman" panose="02020603050405020304" pitchFamily="18" charset="0"/>
                <a:cs typeface="Times New Roman" panose="02020603050405020304" pitchFamily="18" charset="0"/>
              </a:rPr>
              <a:t>To mitigate risks of overpressure failure of containment vessel, Filtered Containment Venting System (FCVS) was introduced following the accident at the Fukushima Daiichi Nuclear Power Plant, supplementing the traditional hardened containment venting. </a:t>
            </a:r>
          </a:p>
          <a:p>
            <a:r>
              <a:rPr lang="en-US" altLang="ja-JP" b="0" i="0" dirty="0">
                <a:effectLst/>
                <a:latin typeface="Times New Roman" panose="02020603050405020304" pitchFamily="18" charset="0"/>
                <a:cs typeface="Times New Roman" panose="02020603050405020304" pitchFamily="18" charset="0"/>
              </a:rPr>
              <a:t>FCVS is designed to achieve a decontamination factor of approximately 1000 for aerosol. </a:t>
            </a:r>
          </a:p>
          <a:p>
            <a:r>
              <a:rPr lang="en-US" altLang="ja-JP" b="0" i="0" dirty="0">
                <a:effectLst/>
                <a:latin typeface="Times New Roman" panose="02020603050405020304" pitchFamily="18" charset="0"/>
                <a:cs typeface="Times New Roman" panose="02020603050405020304" pitchFamily="18" charset="0"/>
              </a:rPr>
              <a:t>However, FCVS does not eliminate noble gases. </a:t>
            </a:r>
          </a:p>
          <a:p>
            <a:pPr lvl="1"/>
            <a:r>
              <a:rPr lang="en-US" altLang="ja-JP" b="0" i="0" dirty="0">
                <a:effectLst/>
                <a:latin typeface="Times New Roman" panose="02020603050405020304" pitchFamily="18" charset="0"/>
                <a:cs typeface="Times New Roman" panose="02020603050405020304" pitchFamily="18" charset="0"/>
              </a:rPr>
              <a:t>The impact of short-lived noble gases on effective dose becomes a concern, especially in early release.</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001413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49AED04-399C-4AFE-9729-8F5E12573EA5}"/>
              </a:ext>
            </a:extLst>
          </p:cNvPr>
          <p:cNvSpPr>
            <a:spLocks noGrp="1"/>
          </p:cNvSpPr>
          <p:nvPr>
            <p:ph type="title"/>
          </p:nvPr>
        </p:nvSpPr>
        <p:spPr/>
        <p:txBody>
          <a:bodyPr/>
          <a:lstStyle/>
          <a:p>
            <a:r>
              <a:rPr kumimoji="1" lang="en-US" altLang="ja-JP"/>
              <a:t>Protective Action Strategy in Japan</a:t>
            </a:r>
            <a:endParaRPr kumimoji="1" lang="ja-JP" altLang="en-US"/>
          </a:p>
        </p:txBody>
      </p:sp>
      <p:sp>
        <p:nvSpPr>
          <p:cNvPr id="6" name="テキスト ボックス 5">
            <a:extLst>
              <a:ext uri="{FF2B5EF4-FFF2-40B4-BE49-F238E27FC236}">
                <a16:creationId xmlns:a16="http://schemas.microsoft.com/office/drawing/2014/main" id="{A218DC1A-C1EF-45E7-AE7E-01014269C6FB}"/>
              </a:ext>
            </a:extLst>
          </p:cNvPr>
          <p:cNvSpPr txBox="1"/>
          <p:nvPr/>
        </p:nvSpPr>
        <p:spPr>
          <a:xfrm>
            <a:off x="168479" y="960509"/>
            <a:ext cx="8975522" cy="5632311"/>
          </a:xfrm>
          <a:prstGeom prst="rect">
            <a:avLst/>
          </a:prstGeom>
          <a:noFill/>
        </p:spPr>
        <p:txBody>
          <a:bodyPr wrap="square" rtlCol="0">
            <a:spAutoFit/>
          </a:bodyPr>
          <a:lstStyle/>
          <a:p>
            <a:pPr algn="l">
              <a:buFont typeface="Arial" panose="020B0604020202020204" pitchFamily="34" charset="0"/>
              <a:buChar char="•"/>
            </a:pPr>
            <a:r>
              <a:rPr lang="en-US" altLang="ja-JP" b="1" i="0" dirty="0">
                <a:effectLst/>
                <a:cs typeface="Times New Roman" panose="02020603050405020304" pitchFamily="18" charset="0"/>
              </a:rPr>
              <a:t>Emergency Classification</a:t>
            </a:r>
            <a:r>
              <a:rPr lang="en-US" altLang="ja-JP" b="0" i="0" dirty="0">
                <a:effectLst/>
                <a:cs typeface="Times New Roman" panose="02020603050405020304" pitchFamily="18" charset="0"/>
              </a:rPr>
              <a:t>:</a:t>
            </a:r>
          </a:p>
          <a:p>
            <a:pPr marL="742950" lvl="1" indent="-285750" algn="l">
              <a:buFont typeface="Arial" panose="020B0604020202020204" pitchFamily="34" charset="0"/>
              <a:buChar char="•"/>
            </a:pPr>
            <a:r>
              <a:rPr lang="en-US" altLang="ja-JP" b="0" i="0" dirty="0">
                <a:effectLst/>
                <a:cs typeface="Times New Roman" panose="02020603050405020304" pitchFamily="18" charset="0"/>
              </a:rPr>
              <a:t>Based on the EAL, basically similar to the U.S.</a:t>
            </a:r>
          </a:p>
          <a:p>
            <a:pPr marL="742950" lvl="1" indent="-285750" algn="l">
              <a:buFont typeface="Arial" panose="020B0604020202020204" pitchFamily="34" charset="0"/>
              <a:buChar char="•"/>
            </a:pPr>
            <a:endParaRPr lang="en-US" altLang="ja-JP" b="0" i="0" dirty="0">
              <a:effectLst/>
              <a:cs typeface="Times New Roman" panose="02020603050405020304" pitchFamily="18" charset="0"/>
            </a:endParaRPr>
          </a:p>
          <a:p>
            <a:pPr algn="l">
              <a:buFont typeface="Arial" panose="020B0604020202020204" pitchFamily="34" charset="0"/>
              <a:buChar char="•"/>
            </a:pPr>
            <a:r>
              <a:rPr lang="en-US" altLang="ja-JP" b="1" i="0" dirty="0">
                <a:effectLst/>
                <a:cs typeface="Times New Roman" panose="02020603050405020304" pitchFamily="18" charset="0"/>
              </a:rPr>
              <a:t>Predefined Zones </a:t>
            </a:r>
            <a:r>
              <a:rPr lang="en-US" altLang="ja-JP" b="0" i="0" dirty="0">
                <a:effectLst/>
                <a:cs typeface="Times New Roman" panose="02020603050405020304" pitchFamily="18" charset="0"/>
              </a:rPr>
              <a:t>:</a:t>
            </a:r>
          </a:p>
          <a:p>
            <a:pPr marL="742950" lvl="1" indent="-285750" algn="l">
              <a:buFont typeface="Arial" panose="020B0604020202020204" pitchFamily="34" charset="0"/>
              <a:buChar char="•"/>
            </a:pPr>
            <a:r>
              <a:rPr lang="en-US" altLang="ja-JP" b="1" i="0" dirty="0">
                <a:effectLst/>
                <a:cs typeface="Times New Roman" panose="02020603050405020304" pitchFamily="18" charset="0"/>
              </a:rPr>
              <a:t>Precautionary </a:t>
            </a:r>
            <a:r>
              <a:rPr lang="en-US" altLang="ja-JP" b="1" dirty="0">
                <a:cs typeface="Times New Roman" panose="02020603050405020304" pitchFamily="18" charset="0"/>
              </a:rPr>
              <a:t>A</a:t>
            </a:r>
            <a:r>
              <a:rPr lang="en-US" altLang="ja-JP" b="1" i="0" dirty="0">
                <a:effectLst/>
                <a:cs typeface="Times New Roman" panose="02020603050405020304" pitchFamily="18" charset="0"/>
              </a:rPr>
              <a:t>ction Zone (PAZ)</a:t>
            </a:r>
            <a:r>
              <a:rPr lang="en-US" altLang="ja-JP" b="0" i="0" dirty="0">
                <a:effectLst/>
                <a:cs typeface="Times New Roman" panose="02020603050405020304" pitchFamily="18" charset="0"/>
              </a:rPr>
              <a:t>: 5 km radius </a:t>
            </a:r>
            <a:r>
              <a:rPr lang="ja-JP" altLang="en-US" b="0" i="0" dirty="0">
                <a:effectLst/>
                <a:cs typeface="Times New Roman" panose="02020603050405020304" pitchFamily="18" charset="0"/>
              </a:rPr>
              <a:t>←</a:t>
            </a:r>
            <a:r>
              <a:rPr lang="en-US" altLang="ja-JP" sz="1600" b="1" dirty="0">
                <a:solidFill>
                  <a:srgbClr val="FF0000"/>
                </a:solidFill>
                <a:cs typeface="Times New Roman" panose="02020603050405020304" pitchFamily="18" charset="0"/>
              </a:rPr>
              <a:t>Target in this study</a:t>
            </a:r>
            <a:endParaRPr lang="en-US" altLang="ja-JP" sz="3200" b="1" i="0" dirty="0">
              <a:solidFill>
                <a:srgbClr val="FF0000"/>
              </a:solidFill>
              <a:effectLst/>
              <a:cs typeface="Times New Roman" panose="02020603050405020304" pitchFamily="18" charset="0"/>
            </a:endParaRPr>
          </a:p>
          <a:p>
            <a:pPr marL="742950" lvl="1" indent="-285750">
              <a:buFont typeface="Arial" panose="020B0604020202020204" pitchFamily="34" charset="0"/>
              <a:buChar char="•"/>
            </a:pPr>
            <a:r>
              <a:rPr lang="en-US" altLang="ja-JP" i="0" dirty="0">
                <a:effectLst/>
                <a:cs typeface="Times New Roman" panose="02020603050405020304" pitchFamily="18" charset="0"/>
              </a:rPr>
              <a:t>Urgent Protective </a:t>
            </a:r>
            <a:r>
              <a:rPr lang="en-US" altLang="ja-JP" dirty="0">
                <a:cs typeface="Times New Roman" panose="02020603050405020304" pitchFamily="18" charset="0"/>
              </a:rPr>
              <a:t>a</a:t>
            </a:r>
            <a:r>
              <a:rPr lang="en-US" altLang="ja-JP" i="0" dirty="0">
                <a:effectLst/>
                <a:cs typeface="Times New Roman" panose="02020603050405020304" pitchFamily="18" charset="0"/>
              </a:rPr>
              <a:t>ction Zone (UPZ): 5-30 km radius</a:t>
            </a:r>
            <a:endParaRPr lang="en-US" altLang="ja-JP" dirty="0">
              <a:cs typeface="Times New Roman" panose="02020603050405020304" pitchFamily="18" charset="0"/>
            </a:endParaRPr>
          </a:p>
          <a:p>
            <a:pPr marL="742950" lvl="1" indent="-285750">
              <a:buFont typeface="Arial" panose="020B0604020202020204" pitchFamily="34" charset="0"/>
              <a:buChar char="•"/>
            </a:pPr>
            <a:endParaRPr lang="en-US" altLang="ja-JP" b="1" i="0" dirty="0">
              <a:effectLst/>
              <a:cs typeface="Times New Roman" panose="02020603050405020304" pitchFamily="18" charset="0"/>
            </a:endParaRPr>
          </a:p>
          <a:p>
            <a:pPr algn="l">
              <a:buFont typeface="Arial" panose="020B0604020202020204" pitchFamily="34" charset="0"/>
              <a:buChar char="•"/>
            </a:pPr>
            <a:r>
              <a:rPr lang="en-US" altLang="ja-JP" b="1" i="0" dirty="0">
                <a:effectLst/>
                <a:cs typeface="Times New Roman" panose="02020603050405020304" pitchFamily="18" charset="0"/>
              </a:rPr>
              <a:t>Protective Actions in PAZ</a:t>
            </a:r>
            <a:r>
              <a:rPr lang="en-US" altLang="ja-JP" b="0" i="0" dirty="0">
                <a:effectLst/>
                <a:cs typeface="Times New Roman" panose="02020603050405020304" pitchFamily="18" charset="0"/>
              </a:rPr>
              <a:t>:</a:t>
            </a:r>
          </a:p>
          <a:p>
            <a:pPr marL="742950" lvl="1" indent="-285750" algn="l">
              <a:buFont typeface="Arial" panose="020B0604020202020204" pitchFamily="34" charset="0"/>
              <a:buChar char="•"/>
            </a:pPr>
            <a:r>
              <a:rPr lang="en-US" altLang="ja-JP" b="0" i="0" dirty="0">
                <a:effectLst/>
                <a:cs typeface="Times New Roman" panose="02020603050405020304" pitchFamily="18" charset="0"/>
              </a:rPr>
              <a:t>Evacuation is the top-priority protective action</a:t>
            </a:r>
          </a:p>
          <a:p>
            <a:pPr marL="742950" lvl="1" indent="-285750" algn="l">
              <a:buFont typeface="Arial" panose="020B0604020202020204" pitchFamily="34" charset="0"/>
              <a:buChar char="•"/>
            </a:pPr>
            <a:r>
              <a:rPr lang="en-US" altLang="ja-JP" b="0" i="0" dirty="0">
                <a:effectLst/>
                <a:cs typeface="Times New Roman" panose="02020603050405020304" pitchFamily="18" charset="0"/>
              </a:rPr>
              <a:t>If evacuation isn't prioritized, then sheltering in place (SIP) is recommended.</a:t>
            </a:r>
          </a:p>
          <a:p>
            <a:pPr marL="742950" lvl="1" indent="-285750" algn="l">
              <a:buFont typeface="Arial" panose="020B0604020202020204" pitchFamily="34" charset="0"/>
              <a:buChar char="•"/>
            </a:pPr>
            <a:endParaRPr lang="en-US" altLang="ja-JP" b="0" i="0" dirty="0">
              <a:effectLst/>
              <a:cs typeface="Times New Roman" panose="02020603050405020304" pitchFamily="18" charset="0"/>
            </a:endParaRPr>
          </a:p>
          <a:p>
            <a:pPr algn="l">
              <a:buFont typeface="Arial" panose="020B0604020202020204" pitchFamily="34" charset="0"/>
              <a:buChar char="•"/>
            </a:pPr>
            <a:r>
              <a:rPr lang="en-US" altLang="ja-JP" b="1" i="0" dirty="0">
                <a:effectLst/>
                <a:cs typeface="Times New Roman" panose="02020603050405020304" pitchFamily="18" charset="0"/>
              </a:rPr>
              <a:t>Generic Criteria of IAEA</a:t>
            </a:r>
            <a:r>
              <a:rPr lang="en-US" altLang="ja-JP" b="0" i="0" dirty="0">
                <a:effectLst/>
                <a:cs typeface="Times New Roman" panose="02020603050405020304" pitchFamily="18" charset="0"/>
              </a:rPr>
              <a:t>:</a:t>
            </a:r>
          </a:p>
          <a:p>
            <a:pPr marL="742950" lvl="1" indent="-285750" algn="l">
              <a:buFont typeface="Arial" panose="020B0604020202020204" pitchFamily="34" charset="0"/>
              <a:buChar char="•"/>
            </a:pPr>
            <a:r>
              <a:rPr lang="en-US" altLang="ja-JP" b="0" i="0" dirty="0">
                <a:effectLst/>
                <a:cs typeface="Times New Roman" panose="02020603050405020304" pitchFamily="18" charset="0"/>
              </a:rPr>
              <a:t>Effective dose 100 mSv for </a:t>
            </a:r>
            <a:r>
              <a:rPr lang="en-US" altLang="ja-JP" dirty="0">
                <a:cs typeface="Times New Roman" panose="02020603050405020304" pitchFamily="18" charset="0"/>
              </a:rPr>
              <a:t>seven </a:t>
            </a:r>
            <a:r>
              <a:rPr lang="en-US" altLang="ja-JP" b="0" i="0" dirty="0">
                <a:effectLst/>
                <a:cs typeface="Times New Roman" panose="02020603050405020304" pitchFamily="18" charset="0"/>
              </a:rPr>
              <a:t>days is often referenced</a:t>
            </a:r>
          </a:p>
          <a:p>
            <a:pPr marL="342900" indent="-342900">
              <a:buFont typeface="Wingdings" panose="05000000000000000000" pitchFamily="2" charset="2"/>
              <a:buChar char="ü"/>
            </a:pPr>
            <a:endParaRPr kumimoji="1" lang="en-US" altLang="ja-JP" dirty="0">
              <a:cs typeface="Times New Roman" panose="02020603050405020304" pitchFamily="18" charset="0"/>
            </a:endParaRPr>
          </a:p>
        </p:txBody>
      </p:sp>
      <p:sp>
        <p:nvSpPr>
          <p:cNvPr id="3" name="正方形/長方形 2">
            <a:extLst>
              <a:ext uri="{FF2B5EF4-FFF2-40B4-BE49-F238E27FC236}">
                <a16:creationId xmlns:a16="http://schemas.microsoft.com/office/drawing/2014/main" id="{0050075C-BBDF-40B4-B83F-532A0216E4F4}"/>
              </a:ext>
            </a:extLst>
          </p:cNvPr>
          <p:cNvSpPr/>
          <p:nvPr/>
        </p:nvSpPr>
        <p:spPr bwMode="auto">
          <a:xfrm>
            <a:off x="0" y="6349443"/>
            <a:ext cx="8610600" cy="437619"/>
          </a:xfrm>
          <a:prstGeom prst="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none" lIns="91440" tIns="45720" rIns="91440" bIns="45720" numCol="1" rtlCol="0" anchor="ctr" anchorCtr="0" compatLnSpc="1">
            <a:prstTxWarp prst="textNoShape">
              <a:avLst/>
            </a:prstTxWarp>
          </a:bodyPr>
          <a:lstStyle/>
          <a:p>
            <a:pPr algn="ctr"/>
            <a:r>
              <a:rPr lang="en-US" altLang="ja-JP" dirty="0"/>
              <a:t>It is fundamentally similar to the U.S., but there are some differences</a:t>
            </a:r>
            <a:endParaRPr kumimoji="1" lang="ja-JP" altLang="en-US" sz="2400" b="0" i="0" u="none" strike="noStrike" cap="none" normalizeH="0" baseline="0" dirty="0">
              <a:ln>
                <a:noFill/>
              </a:ln>
              <a:solidFill>
                <a:schemeClr val="tx1"/>
              </a:solidFill>
              <a:effectLst/>
              <a:latin typeface="Times New Roman" pitchFamily="18" charset="0"/>
              <a:ea typeface="ＭＳ Ｐゴシック" pitchFamily="50" charset="-128"/>
            </a:endParaRPr>
          </a:p>
        </p:txBody>
      </p:sp>
    </p:spTree>
    <p:extLst>
      <p:ext uri="{BB962C8B-B14F-4D97-AF65-F5344CB8AC3E}">
        <p14:creationId xmlns:p14="http://schemas.microsoft.com/office/powerpoint/2010/main" val="9932820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52BBB6A-4321-4DBD-82FF-CA6D8DA13B77}"/>
              </a:ext>
            </a:extLst>
          </p:cNvPr>
          <p:cNvSpPr>
            <a:spLocks noGrp="1"/>
          </p:cNvSpPr>
          <p:nvPr>
            <p:ph type="title"/>
          </p:nvPr>
        </p:nvSpPr>
        <p:spPr>
          <a:xfrm>
            <a:off x="533400" y="260350"/>
            <a:ext cx="8435502" cy="577850"/>
          </a:xfrm>
        </p:spPr>
        <p:txBody>
          <a:bodyPr/>
          <a:lstStyle/>
          <a:p>
            <a:r>
              <a:rPr kumimoji="1" lang="en-US" altLang="ja-JP" sz="2400" dirty="0"/>
              <a:t>Research Activities in NRA Japan using MACCS</a:t>
            </a:r>
            <a:endParaRPr kumimoji="1" lang="ja-JP" altLang="en-US" sz="2400" dirty="0"/>
          </a:p>
        </p:txBody>
      </p:sp>
      <p:sp>
        <p:nvSpPr>
          <p:cNvPr id="8" name="コンテンツ プレースホルダー 7">
            <a:extLst>
              <a:ext uri="{FF2B5EF4-FFF2-40B4-BE49-F238E27FC236}">
                <a16:creationId xmlns:a16="http://schemas.microsoft.com/office/drawing/2014/main" id="{ED369AB9-0E9B-4754-ADF8-3683229B391C}"/>
              </a:ext>
            </a:extLst>
          </p:cNvPr>
          <p:cNvSpPr txBox="1">
            <a:spLocks noGrp="1"/>
          </p:cNvSpPr>
          <p:nvPr>
            <p:ph idx="1"/>
          </p:nvPr>
        </p:nvSpPr>
        <p:spPr>
          <a:xfrm>
            <a:off x="362112" y="1936224"/>
            <a:ext cx="9205002" cy="4410951"/>
          </a:xfrm>
          <a:prstGeom prst="rect">
            <a:avLst/>
          </a:prstGeom>
          <a:noFill/>
        </p:spPr>
        <p:txBody>
          <a:bodyPr wrap="square" rtlCol="0">
            <a:spAutoFit/>
          </a:bodyPr>
          <a:lstStyle/>
          <a:p>
            <a:pPr marL="0" indent="0" algn="l">
              <a:buNone/>
            </a:pPr>
            <a:r>
              <a:rPr lang="en-US" altLang="ja-JP" sz="2400" b="0" i="0" dirty="0">
                <a:effectLst/>
                <a:latin typeface="Times New Roman" panose="02020603050405020304" pitchFamily="18" charset="0"/>
                <a:cs typeface="Times New Roman" panose="02020603050405020304" pitchFamily="18" charset="0"/>
              </a:rPr>
              <a:t>(1) </a:t>
            </a:r>
            <a:r>
              <a:rPr lang="en-US" altLang="ja-JP" sz="2400" dirty="0">
                <a:effectLst/>
                <a:latin typeface="Times New Roman" panose="02020603050405020304" pitchFamily="18" charset="0"/>
                <a:cs typeface="Times New Roman" panose="02020603050405020304" pitchFamily="18" charset="0"/>
              </a:rPr>
              <a:t>Characterization of accident scenarios </a:t>
            </a:r>
            <a:r>
              <a:rPr lang="en-US" altLang="ja-JP" sz="2400" b="0" i="0" dirty="0">
                <a:effectLst/>
                <a:latin typeface="Times New Roman" panose="02020603050405020304" pitchFamily="18" charset="0"/>
                <a:cs typeface="Times New Roman" panose="02020603050405020304" pitchFamily="18" charset="0"/>
              </a:rPr>
              <a:t>from the viewpoint of </a:t>
            </a:r>
            <a:r>
              <a:rPr lang="en-US" altLang="ja-JP" sz="2400" dirty="0">
                <a:latin typeface="Times New Roman" panose="02020603050405020304" pitchFamily="18" charset="0"/>
                <a:cs typeface="Times New Roman" panose="02020603050405020304" pitchFamily="18" charset="0"/>
              </a:rPr>
              <a:t>e</a:t>
            </a:r>
            <a:r>
              <a:rPr lang="en-US" altLang="ja-JP" sz="2400" b="0" i="0" dirty="0">
                <a:effectLst/>
                <a:latin typeface="Times New Roman" panose="02020603050405020304" pitchFamily="18" charset="0"/>
                <a:cs typeface="Times New Roman" panose="02020603050405020304" pitchFamily="18" charset="0"/>
              </a:rPr>
              <a:t>mergency </a:t>
            </a:r>
            <a:r>
              <a:rPr lang="en-US" altLang="ja-JP" sz="2400" dirty="0">
                <a:latin typeface="Times New Roman" panose="02020603050405020304" pitchFamily="18" charset="0"/>
                <a:cs typeface="Times New Roman" panose="02020603050405020304" pitchFamily="18" charset="0"/>
              </a:rPr>
              <a:t>p</a:t>
            </a:r>
            <a:r>
              <a:rPr lang="en-US" altLang="ja-JP" sz="2400" b="0" i="0" dirty="0">
                <a:effectLst/>
                <a:latin typeface="Times New Roman" panose="02020603050405020304" pitchFamily="18" charset="0"/>
                <a:cs typeface="Times New Roman" panose="02020603050405020304" pitchFamily="18" charset="0"/>
              </a:rPr>
              <a:t>reparedness</a:t>
            </a:r>
          </a:p>
          <a:p>
            <a:pPr marL="800100" lvl="1" indent="-342900">
              <a:buFont typeface="+mj-lt"/>
              <a:buAutoNum type="alphaUcParenR"/>
            </a:pPr>
            <a:r>
              <a:rPr lang="en-US" altLang="ja-JP" b="0" i="0" dirty="0">
                <a:effectLst/>
                <a:latin typeface="Times New Roman" panose="02020603050405020304" pitchFamily="18" charset="0"/>
                <a:cs typeface="Times New Roman" panose="02020603050405020304" pitchFamily="18" charset="0"/>
              </a:rPr>
              <a:t>Accident Progression Analysis (MELCOR)</a:t>
            </a:r>
          </a:p>
          <a:p>
            <a:pPr marL="800100" lvl="1" indent="-342900">
              <a:buFont typeface="+mj-lt"/>
              <a:buAutoNum type="alphaUcParenR"/>
            </a:pPr>
            <a:r>
              <a:rPr lang="en-US" altLang="ja-JP" b="0" i="0" dirty="0">
                <a:effectLst/>
                <a:latin typeface="Times New Roman" panose="02020603050405020304" pitchFamily="18" charset="0"/>
                <a:cs typeface="Times New Roman" panose="02020603050405020304" pitchFamily="18" charset="0"/>
              </a:rPr>
              <a:t>Consequence Analysis for Environment (MACCS)</a:t>
            </a:r>
          </a:p>
          <a:p>
            <a:pPr marL="457200" lvl="1" indent="0">
              <a:buNone/>
            </a:pPr>
            <a:endParaRPr lang="en-US" altLang="ja-JP" dirty="0">
              <a:latin typeface="Times New Roman" panose="02020603050405020304" pitchFamily="18" charset="0"/>
              <a:cs typeface="Times New Roman" panose="02020603050405020304" pitchFamily="18" charset="0"/>
            </a:endParaRPr>
          </a:p>
          <a:p>
            <a:pPr marL="0" indent="0" algn="l">
              <a:buNone/>
            </a:pPr>
            <a:r>
              <a:rPr lang="en-US" altLang="ja-JP" sz="2400" b="0" i="0" dirty="0">
                <a:effectLst/>
                <a:latin typeface="Times New Roman" panose="02020603050405020304" pitchFamily="18" charset="0"/>
                <a:cs typeface="Times New Roman" panose="02020603050405020304" pitchFamily="18" charset="0"/>
              </a:rPr>
              <a:t>(2) Characteristic analysis of risk considering protective actions</a:t>
            </a:r>
          </a:p>
          <a:p>
            <a:pPr marL="800100" lvl="1" indent="-342900">
              <a:buFont typeface="+mj-lt"/>
              <a:buAutoNum type="alphaUcParenR"/>
            </a:pPr>
            <a:r>
              <a:rPr lang="en-US" altLang="ja-JP" b="0" i="0" dirty="0">
                <a:effectLst/>
                <a:latin typeface="Times New Roman" panose="02020603050405020304" pitchFamily="18" charset="0"/>
                <a:cs typeface="Times New Roman" panose="02020603050405020304" pitchFamily="18" charset="0"/>
              </a:rPr>
              <a:t>Risk characteristic </a:t>
            </a:r>
            <a:r>
              <a:rPr lang="en-US" altLang="ja-JP" dirty="0">
                <a:latin typeface="Times New Roman" panose="02020603050405020304" pitchFamily="18" charset="0"/>
                <a:cs typeface="Times New Roman" panose="02020603050405020304" pitchFamily="18" charset="0"/>
              </a:rPr>
              <a:t>a</a:t>
            </a:r>
            <a:r>
              <a:rPr lang="en-US" altLang="ja-JP" b="0" i="0" dirty="0">
                <a:effectLst/>
                <a:latin typeface="Times New Roman" panose="02020603050405020304" pitchFamily="18" charset="0"/>
                <a:cs typeface="Times New Roman" panose="02020603050405020304" pitchFamily="18" charset="0"/>
              </a:rPr>
              <a:t>nalysis </a:t>
            </a:r>
            <a:r>
              <a:rPr lang="en-US" altLang="ja-JP" dirty="0">
                <a:latin typeface="Times New Roman" panose="02020603050405020304" pitchFamily="18" charset="0"/>
                <a:cs typeface="Times New Roman" panose="02020603050405020304" pitchFamily="18" charset="0"/>
              </a:rPr>
              <a:t>c</a:t>
            </a:r>
            <a:r>
              <a:rPr lang="en-US" altLang="ja-JP" b="0" i="0" dirty="0">
                <a:effectLst/>
                <a:latin typeface="Times New Roman" panose="02020603050405020304" pitchFamily="18" charset="0"/>
                <a:cs typeface="Times New Roman" panose="02020603050405020304" pitchFamily="18" charset="0"/>
              </a:rPr>
              <a:t>onsidering </a:t>
            </a:r>
            <a:r>
              <a:rPr lang="en-US" altLang="ja-JP" dirty="0">
                <a:latin typeface="Times New Roman" panose="02020603050405020304" pitchFamily="18" charset="0"/>
                <a:cs typeface="Times New Roman" panose="02020603050405020304" pitchFamily="18" charset="0"/>
              </a:rPr>
              <a:t>p</a:t>
            </a:r>
            <a:r>
              <a:rPr lang="en-US" altLang="ja-JP" b="0" i="0" dirty="0">
                <a:effectLst/>
                <a:latin typeface="Times New Roman" panose="02020603050405020304" pitchFamily="18" charset="0"/>
                <a:cs typeface="Times New Roman" panose="02020603050405020304" pitchFamily="18" charset="0"/>
              </a:rPr>
              <a:t>rotective </a:t>
            </a:r>
            <a:r>
              <a:rPr lang="en-US" altLang="ja-JP" dirty="0">
                <a:latin typeface="Times New Roman" panose="02020603050405020304" pitchFamily="18" charset="0"/>
                <a:cs typeface="Times New Roman" panose="02020603050405020304" pitchFamily="18" charset="0"/>
              </a:rPr>
              <a:t>actions</a:t>
            </a:r>
            <a:r>
              <a:rPr lang="en-US" altLang="ja-JP" b="0" i="0" dirty="0">
                <a:effectLst/>
                <a:latin typeface="Times New Roman" panose="02020603050405020304" pitchFamily="18" charset="0"/>
                <a:cs typeface="Times New Roman" panose="02020603050405020304" pitchFamily="18" charset="0"/>
              </a:rPr>
              <a:t> (MACCS and OSCAAR)</a:t>
            </a:r>
          </a:p>
          <a:p>
            <a:pPr algn="l"/>
            <a:endParaRPr lang="en-US" altLang="ja-JP" sz="1800" b="0" i="0" dirty="0">
              <a:effectLst/>
              <a:latin typeface="Times New Roman" panose="02020603050405020304" pitchFamily="18" charset="0"/>
              <a:cs typeface="Times New Roman" panose="02020603050405020304" pitchFamily="18" charset="0"/>
            </a:endParaRPr>
          </a:p>
          <a:p>
            <a:pPr algn="l"/>
            <a:endParaRPr lang="en-US" altLang="ja-JP" sz="1800" b="0" i="0" dirty="0">
              <a:effectLst/>
              <a:latin typeface="Times New Roman" panose="02020603050405020304" pitchFamily="18" charset="0"/>
              <a:cs typeface="Times New Roman" panose="02020603050405020304" pitchFamily="18" charset="0"/>
            </a:endParaRPr>
          </a:p>
          <a:p>
            <a:pPr algn="l"/>
            <a:endParaRPr lang="en-US" altLang="ja-JP" sz="1800" b="0" i="0" dirty="0">
              <a:effectLst/>
              <a:latin typeface="Times New Roman" panose="02020603050405020304" pitchFamily="18" charset="0"/>
              <a:cs typeface="Times New Roman" panose="02020603050405020304" pitchFamily="18" charset="0"/>
            </a:endParaRPr>
          </a:p>
        </p:txBody>
      </p:sp>
      <p:sp>
        <p:nvSpPr>
          <p:cNvPr id="6" name="正方形/長方形 5">
            <a:extLst>
              <a:ext uri="{FF2B5EF4-FFF2-40B4-BE49-F238E27FC236}">
                <a16:creationId xmlns:a16="http://schemas.microsoft.com/office/drawing/2014/main" id="{EC77C396-A846-4298-ACB2-232A6E0EB535}"/>
              </a:ext>
            </a:extLst>
          </p:cNvPr>
          <p:cNvSpPr/>
          <p:nvPr/>
        </p:nvSpPr>
        <p:spPr>
          <a:xfrm>
            <a:off x="362112" y="5672267"/>
            <a:ext cx="8584092" cy="86032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US" altLang="ja-JP" dirty="0">
                <a:solidFill>
                  <a:schemeClr val="tx2"/>
                </a:solidFill>
                <a:latin typeface="Times New Roman" panose="02020603050405020304" pitchFamily="18" charset="0"/>
                <a:cs typeface="Times New Roman" panose="02020603050405020304" pitchFamily="18" charset="0"/>
              </a:rPr>
              <a:t>Here, "Rapidly Progressing Severe Accident" scenario analyzed using MACCS is introduced.</a:t>
            </a:r>
          </a:p>
        </p:txBody>
      </p:sp>
      <p:sp>
        <p:nvSpPr>
          <p:cNvPr id="9" name="正方形/長方形 8">
            <a:extLst>
              <a:ext uri="{FF2B5EF4-FFF2-40B4-BE49-F238E27FC236}">
                <a16:creationId xmlns:a16="http://schemas.microsoft.com/office/drawing/2014/main" id="{BB16958E-279F-46C0-9405-A625040C419A}"/>
              </a:ext>
            </a:extLst>
          </p:cNvPr>
          <p:cNvSpPr/>
          <p:nvPr/>
        </p:nvSpPr>
        <p:spPr>
          <a:xfrm>
            <a:off x="268605" y="1059924"/>
            <a:ext cx="8606790" cy="72719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US" altLang="ja-JP" dirty="0">
                <a:solidFill>
                  <a:schemeClr val="tx2"/>
                </a:solidFill>
                <a:latin typeface="Times New Roman" panose="02020603050405020304" pitchFamily="18" charset="0"/>
                <a:cs typeface="Times New Roman" panose="02020603050405020304" pitchFamily="18" charset="0"/>
              </a:rPr>
              <a:t>Identify protective</a:t>
            </a:r>
            <a:r>
              <a:rPr lang="ja-JP" altLang="en-US" dirty="0">
                <a:solidFill>
                  <a:schemeClr val="tx2"/>
                </a:solidFill>
                <a:latin typeface="Times New Roman" panose="02020603050405020304" pitchFamily="18" charset="0"/>
                <a:cs typeface="Times New Roman" panose="02020603050405020304" pitchFamily="18" charset="0"/>
              </a:rPr>
              <a:t> </a:t>
            </a:r>
            <a:r>
              <a:rPr lang="en-US" altLang="ja-JP" dirty="0">
                <a:solidFill>
                  <a:schemeClr val="tx2"/>
                </a:solidFill>
                <a:latin typeface="Times New Roman" panose="02020603050405020304" pitchFamily="18" charset="0"/>
                <a:cs typeface="Times New Roman" panose="02020603050405020304" pitchFamily="18" charset="0"/>
              </a:rPr>
              <a:t>actions that can be effectively implemented based on </a:t>
            </a:r>
            <a:r>
              <a:rPr lang="en-US" altLang="ja-JP" dirty="0">
                <a:solidFill>
                  <a:schemeClr val="tx1"/>
                </a:solidFill>
                <a:latin typeface="Times New Roman" panose="02020603050405020304" pitchFamily="18" charset="0"/>
                <a:cs typeface="Times New Roman" panose="02020603050405020304" pitchFamily="18" charset="0"/>
              </a:rPr>
              <a:t>s</a:t>
            </a:r>
            <a:r>
              <a:rPr lang="en-US" altLang="ja-JP" dirty="0">
                <a:solidFill>
                  <a:schemeClr val="tx2"/>
                </a:solidFill>
                <a:latin typeface="Times New Roman" panose="02020603050405020304" pitchFamily="18" charset="0"/>
                <a:cs typeface="Times New Roman" panose="02020603050405020304" pitchFamily="18" charset="0"/>
              </a:rPr>
              <a:t>tatus of plants in Japan. </a:t>
            </a:r>
          </a:p>
        </p:txBody>
      </p:sp>
    </p:spTree>
    <p:extLst>
      <p:ext uri="{BB962C8B-B14F-4D97-AF65-F5344CB8AC3E}">
        <p14:creationId xmlns:p14="http://schemas.microsoft.com/office/powerpoint/2010/main" val="209793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1BB65A-29A5-418D-A47B-93A549BEB25E}"/>
              </a:ext>
            </a:extLst>
          </p:cNvPr>
          <p:cNvSpPr>
            <a:spLocks noGrp="1"/>
          </p:cNvSpPr>
          <p:nvPr>
            <p:ph type="title"/>
          </p:nvPr>
        </p:nvSpPr>
        <p:spPr>
          <a:xfrm>
            <a:off x="295274" y="303239"/>
            <a:ext cx="9037593" cy="577850"/>
          </a:xfrm>
        </p:spPr>
        <p:txBody>
          <a:bodyPr/>
          <a:lstStyle/>
          <a:p>
            <a:r>
              <a:rPr kumimoji="1" lang="en-US" altLang="ja-JP" sz="2800"/>
              <a:t>Objectives</a:t>
            </a:r>
            <a:endParaRPr kumimoji="1" lang="ja-JP" altLang="en-US" sz="2800"/>
          </a:p>
        </p:txBody>
      </p:sp>
      <p:sp>
        <p:nvSpPr>
          <p:cNvPr id="3" name="吹き出し: 四角形 2">
            <a:extLst>
              <a:ext uri="{FF2B5EF4-FFF2-40B4-BE49-F238E27FC236}">
                <a16:creationId xmlns:a16="http://schemas.microsoft.com/office/drawing/2014/main" id="{D25D87FB-B467-4BC1-A546-F3A4363A9BEB}"/>
              </a:ext>
            </a:extLst>
          </p:cNvPr>
          <p:cNvSpPr/>
          <p:nvPr/>
        </p:nvSpPr>
        <p:spPr bwMode="auto">
          <a:xfrm>
            <a:off x="160866" y="2034078"/>
            <a:ext cx="1708214" cy="711850"/>
          </a:xfrm>
          <a:prstGeom prst="wedgeRectCallout">
            <a:avLst>
              <a:gd name="adj1" fmla="val 37080"/>
              <a:gd name="adj2" fmla="val -3602"/>
            </a:avLst>
          </a:prstGeom>
          <a:solidFill>
            <a:schemeClr val="bg1"/>
          </a:solidFill>
          <a:ln w="9525" cap="flat" cmpd="sng" algn="ctr">
            <a:solidFill>
              <a:schemeClr val="bg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Times New Roman" pitchFamily="18" charset="0"/>
              <a:ea typeface="ＭＳ Ｐゴシック" pitchFamily="50" charset="-128"/>
            </a:endParaRPr>
          </a:p>
        </p:txBody>
      </p:sp>
      <p:sp>
        <p:nvSpPr>
          <p:cNvPr id="10" name="吹き出し: 四角形 9">
            <a:extLst>
              <a:ext uri="{FF2B5EF4-FFF2-40B4-BE49-F238E27FC236}">
                <a16:creationId xmlns:a16="http://schemas.microsoft.com/office/drawing/2014/main" id="{F741FB6D-E2A6-4C9B-BA99-60F547ABD342}"/>
              </a:ext>
            </a:extLst>
          </p:cNvPr>
          <p:cNvSpPr/>
          <p:nvPr/>
        </p:nvSpPr>
        <p:spPr bwMode="auto">
          <a:xfrm>
            <a:off x="0" y="4110957"/>
            <a:ext cx="1708214" cy="711850"/>
          </a:xfrm>
          <a:prstGeom prst="wedgeRectCallout">
            <a:avLst>
              <a:gd name="adj1" fmla="val 37080"/>
              <a:gd name="adj2" fmla="val -3602"/>
            </a:avLst>
          </a:prstGeom>
          <a:solidFill>
            <a:schemeClr val="bg1"/>
          </a:solidFill>
          <a:ln w="9525" cap="flat" cmpd="sng" algn="ctr">
            <a:solidFill>
              <a:schemeClr val="bg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Times New Roman" pitchFamily="18" charset="0"/>
              <a:ea typeface="ＭＳ Ｐゴシック" pitchFamily="50" charset="-128"/>
            </a:endParaRPr>
          </a:p>
        </p:txBody>
      </p:sp>
      <p:sp>
        <p:nvSpPr>
          <p:cNvPr id="16" name="テキスト ボックス 15">
            <a:extLst>
              <a:ext uri="{FF2B5EF4-FFF2-40B4-BE49-F238E27FC236}">
                <a16:creationId xmlns:a16="http://schemas.microsoft.com/office/drawing/2014/main" id="{E1CEBC0B-04F7-48B5-943E-851ECF5F0A02}"/>
              </a:ext>
            </a:extLst>
          </p:cNvPr>
          <p:cNvSpPr txBox="1"/>
          <p:nvPr/>
        </p:nvSpPr>
        <p:spPr>
          <a:xfrm>
            <a:off x="360878" y="4893714"/>
            <a:ext cx="8783121" cy="1938992"/>
          </a:xfrm>
          <a:prstGeom prst="rect">
            <a:avLst/>
          </a:prstGeom>
          <a:noFill/>
        </p:spPr>
        <p:txBody>
          <a:bodyPr wrap="square" rtlCol="0">
            <a:spAutoFit/>
          </a:bodyPr>
          <a:lstStyle/>
          <a:p>
            <a:pPr marL="342900" indent="-342900">
              <a:buFont typeface="Arial" panose="020B0604020202020204" pitchFamily="34" charset="0"/>
              <a:buChar char="•"/>
            </a:pPr>
            <a:r>
              <a:rPr lang="en-US" altLang="ja-JP" b="0" i="0" dirty="0">
                <a:effectLst/>
                <a:cs typeface="Times New Roman" panose="02020603050405020304" pitchFamily="18" charset="0"/>
              </a:rPr>
              <a:t>differences from past studies in U.S. </a:t>
            </a:r>
            <a:r>
              <a:rPr lang="en-US" altLang="ja-JP" dirty="0">
                <a:cs typeface="Times New Roman" panose="02020603050405020304" pitchFamily="18" charset="0"/>
              </a:rPr>
              <a:t>considering </a:t>
            </a:r>
            <a:r>
              <a:rPr lang="en-US" altLang="ja-JP" b="0" i="0" dirty="0">
                <a:effectLst/>
                <a:cs typeface="Times New Roman" panose="02020603050405020304" pitchFamily="18" charset="0"/>
              </a:rPr>
              <a:t>the unique situation in Japan </a:t>
            </a:r>
          </a:p>
          <a:p>
            <a:pPr marL="342900" indent="-342900" algn="l">
              <a:buFont typeface="Arial" panose="020B0604020202020204" pitchFamily="34" charset="0"/>
              <a:buChar char="•"/>
            </a:pPr>
            <a:r>
              <a:rPr lang="en-US" altLang="ja-JP" b="0" i="0" dirty="0">
                <a:effectLst/>
                <a:cs typeface="Times New Roman" panose="02020603050405020304" pitchFamily="18" charset="0"/>
              </a:rPr>
              <a:t>accident scenarios in which a major release starts within 5 hours of the scram and for which PAZ residents should temporarily shelter indoors.</a:t>
            </a:r>
          </a:p>
        </p:txBody>
      </p:sp>
      <p:sp>
        <p:nvSpPr>
          <p:cNvPr id="5" name="テキスト ボックス 4">
            <a:extLst>
              <a:ext uri="{FF2B5EF4-FFF2-40B4-BE49-F238E27FC236}">
                <a16:creationId xmlns:a16="http://schemas.microsoft.com/office/drawing/2014/main" id="{625C16D9-9F25-4A2C-A1A5-39EC90227125}"/>
              </a:ext>
            </a:extLst>
          </p:cNvPr>
          <p:cNvSpPr txBox="1"/>
          <p:nvPr/>
        </p:nvSpPr>
        <p:spPr>
          <a:xfrm>
            <a:off x="154928" y="3693904"/>
            <a:ext cx="9276748" cy="830997"/>
          </a:xfrm>
          <a:prstGeom prst="rect">
            <a:avLst/>
          </a:prstGeom>
          <a:noFill/>
        </p:spPr>
        <p:txBody>
          <a:bodyPr wrap="square" rtlCol="0">
            <a:spAutoFit/>
          </a:bodyPr>
          <a:lstStyle/>
          <a:p>
            <a:r>
              <a:rPr lang="en-US" altLang="ja-JP" b="0" i="0" dirty="0">
                <a:solidFill>
                  <a:srgbClr val="333333"/>
                </a:solidFill>
                <a:effectLst/>
                <a:cs typeface="Times New Roman" panose="02020603050405020304" pitchFamily="18" charset="0"/>
              </a:rPr>
              <a:t>Conduct sensitivity analysis on the duration of SIP for </a:t>
            </a:r>
            <a:r>
              <a:rPr lang="en-US" altLang="ja-JP" b="0" i="0" dirty="0">
                <a:effectLst/>
                <a:cs typeface="Times New Roman" panose="02020603050405020304" pitchFamily="18" charset="0"/>
              </a:rPr>
              <a:t>PAZ</a:t>
            </a:r>
            <a:r>
              <a:rPr lang="en-US" altLang="ja-JP" b="0" i="0" dirty="0">
                <a:solidFill>
                  <a:srgbClr val="FF0000"/>
                </a:solidFill>
                <a:effectLst/>
                <a:cs typeface="Times New Roman" panose="02020603050405020304" pitchFamily="18" charset="0"/>
              </a:rPr>
              <a:t> </a:t>
            </a:r>
            <a:r>
              <a:rPr lang="en-US" altLang="ja-JP" b="0" i="0" dirty="0">
                <a:solidFill>
                  <a:srgbClr val="333333"/>
                </a:solidFill>
                <a:effectLst/>
                <a:cs typeface="Times New Roman" panose="02020603050405020304" pitchFamily="18" charset="0"/>
              </a:rPr>
              <a:t>residents at representative plants in Japan </a:t>
            </a:r>
            <a:r>
              <a:rPr lang="en-US" altLang="ja-JP" b="0" i="0" dirty="0">
                <a:effectLst/>
                <a:cs typeface="Times New Roman" panose="02020603050405020304" pitchFamily="18" charset="0"/>
              </a:rPr>
              <a:t>to </a:t>
            </a:r>
            <a:r>
              <a:rPr lang="en-US" altLang="ja-JP" dirty="0">
                <a:cs typeface="Times New Roman" panose="02020603050405020304" pitchFamily="18" charset="0"/>
              </a:rPr>
              <a:t>figure out;</a:t>
            </a:r>
            <a:endParaRPr kumimoji="1" lang="ja-JP" altLang="en-US" dirty="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E5F332DC-E51B-4BAC-A3BF-D72317612A37}"/>
              </a:ext>
            </a:extLst>
          </p:cNvPr>
          <p:cNvSpPr txBox="1"/>
          <p:nvPr/>
        </p:nvSpPr>
        <p:spPr>
          <a:xfrm>
            <a:off x="144719" y="1225104"/>
            <a:ext cx="8758989" cy="1938992"/>
          </a:xfrm>
          <a:prstGeom prst="rect">
            <a:avLst/>
          </a:prstGeom>
          <a:noFill/>
        </p:spPr>
        <p:txBody>
          <a:bodyPr wrap="square" rtlCol="0">
            <a:spAutoFit/>
          </a:bodyPr>
          <a:lstStyle/>
          <a:p>
            <a:pPr marL="342900" marR="0" lvl="0" indent="-342900" algn="l" defTabSz="914400" rtl="0" eaLnBrk="0" fontAlgn="base" latinLnBrk="0" hangingPunct="0">
              <a:lnSpc>
                <a:spcPct val="100000"/>
              </a:lnSpc>
              <a:spcBef>
                <a:spcPct val="0"/>
              </a:spcBef>
              <a:spcAft>
                <a:spcPct val="0"/>
              </a:spcAft>
              <a:buClrTx/>
              <a:buSzTx/>
              <a:buFont typeface="Wingdings" panose="05000000000000000000" pitchFamily="2" charset="2"/>
              <a:buChar char="ü"/>
              <a:tabLst/>
              <a:defRPr/>
            </a:pPr>
            <a:r>
              <a:rPr lang="en-US" altLang="ja-JP" dirty="0">
                <a:solidFill>
                  <a:srgbClr val="000000"/>
                </a:solidFill>
                <a:cs typeface="Times New Roman" panose="02020603050405020304" pitchFamily="18" charset="0"/>
              </a:rPr>
              <a:t>Distinctive</a:t>
            </a:r>
            <a:r>
              <a:rPr kumimoji="1" lang="en-US" altLang="ja-JP" sz="2400" b="0" i="0" u="none" strike="noStrike" kern="1200" cap="none" spc="0" normalizeH="0" baseline="0" noProof="0" dirty="0">
                <a:ln>
                  <a:noFill/>
                </a:ln>
                <a:solidFill>
                  <a:srgbClr val="000000"/>
                </a:solidFill>
                <a:effectLst/>
                <a:uLnTx/>
                <a:uFillTx/>
                <a:cs typeface="Times New Roman" panose="02020603050405020304" pitchFamily="18" charset="0"/>
              </a:rPr>
              <a:t> accident scenarios should be focused on</a:t>
            </a:r>
          </a:p>
          <a:p>
            <a:pPr marL="342900" marR="0" lvl="0" indent="-342900" algn="l" defTabSz="914400" rtl="0" eaLnBrk="0" fontAlgn="base" latinLnBrk="0" hangingPunct="0">
              <a:lnSpc>
                <a:spcPct val="100000"/>
              </a:lnSpc>
              <a:spcBef>
                <a:spcPct val="0"/>
              </a:spcBef>
              <a:spcAft>
                <a:spcPct val="0"/>
              </a:spcAft>
              <a:buClrTx/>
              <a:buSzTx/>
              <a:buFont typeface="Wingdings" panose="05000000000000000000" pitchFamily="2" charset="2"/>
              <a:buChar char="ü"/>
              <a:tabLst/>
              <a:defRPr/>
            </a:pPr>
            <a:r>
              <a:rPr kumimoji="1" lang="en-US" altLang="ja-JP" sz="2400" b="0" i="0" u="none" strike="noStrike" kern="1200" cap="none" spc="0" normalizeH="0" baseline="0" noProof="0" dirty="0">
                <a:ln>
                  <a:noFill/>
                </a:ln>
                <a:solidFill>
                  <a:srgbClr val="000000"/>
                </a:solidFill>
                <a:effectLst/>
                <a:uLnTx/>
                <a:uFillTx/>
                <a:cs typeface="Times New Roman" panose="02020603050405020304" pitchFamily="18" charset="0"/>
              </a:rPr>
              <a:t>More effective protective action (off-site responses) should be</a:t>
            </a:r>
            <a:r>
              <a:rPr kumimoji="1" lang="ja-JP" altLang="en-US" sz="2400" b="0" i="0" u="none" strike="noStrike" kern="1200" cap="none" spc="0" normalizeH="0" baseline="0" noProof="0" dirty="0">
                <a:ln>
                  <a:noFill/>
                </a:ln>
                <a:solidFill>
                  <a:srgbClr val="000000"/>
                </a:solidFill>
                <a:effectLst/>
                <a:uLnTx/>
                <a:uFillTx/>
                <a:cs typeface="Times New Roman" panose="02020603050405020304" pitchFamily="18" charset="0"/>
              </a:rPr>
              <a:t> </a:t>
            </a:r>
            <a:r>
              <a:rPr kumimoji="1" lang="en-US" altLang="ja-JP" sz="2400" b="0" i="0" u="none" strike="noStrike" kern="1200" cap="none" spc="0" normalizeH="0" baseline="0" noProof="0" dirty="0">
                <a:ln>
                  <a:noFill/>
                </a:ln>
                <a:solidFill>
                  <a:srgbClr val="000000"/>
                </a:solidFill>
                <a:effectLst/>
                <a:uLnTx/>
                <a:uFillTx/>
                <a:cs typeface="Times New Roman" panose="02020603050405020304" pitchFamily="18" charset="0"/>
              </a:rPr>
              <a:t>discussed based on the plant's condition (on-site information) considering </a:t>
            </a:r>
            <a:r>
              <a:rPr lang="en-US" altLang="ja-JP" dirty="0">
                <a:solidFill>
                  <a:srgbClr val="000000"/>
                </a:solidFill>
                <a:cs typeface="Times New Roman" panose="02020603050405020304" pitchFamily="18" charset="0"/>
              </a:rPr>
              <a:t>updated severe accident measures and procedures</a:t>
            </a:r>
            <a:endParaRPr kumimoji="1" lang="en-US" altLang="ja-JP" sz="2400" b="1" i="0" u="none" strike="noStrike" kern="1200" cap="none" spc="0" normalizeH="0" baseline="0" noProof="0" dirty="0">
              <a:ln>
                <a:noFill/>
              </a:ln>
              <a:solidFill>
                <a:srgbClr val="FF0000"/>
              </a:solidFill>
              <a:effectLst/>
              <a:uLnTx/>
              <a:uFillTx/>
              <a:cs typeface="Times New Roman" panose="02020603050405020304" pitchFamily="18" charset="0"/>
            </a:endParaRPr>
          </a:p>
          <a:p>
            <a:pPr marL="342900" marR="0" lvl="0" indent="-342900" algn="l" defTabSz="914400" rtl="0" eaLnBrk="0" fontAlgn="base" latinLnBrk="0" hangingPunct="0">
              <a:lnSpc>
                <a:spcPct val="100000"/>
              </a:lnSpc>
              <a:spcBef>
                <a:spcPct val="0"/>
              </a:spcBef>
              <a:spcAft>
                <a:spcPct val="0"/>
              </a:spcAft>
              <a:buClrTx/>
              <a:buSzTx/>
              <a:buFont typeface="Wingdings" panose="05000000000000000000" pitchFamily="2" charset="2"/>
              <a:buChar char="ü"/>
              <a:tabLst/>
              <a:defRPr/>
            </a:pPr>
            <a:endParaRPr kumimoji="1" lang="en-US" altLang="ja-JP" sz="2400" b="1" i="0" u="none" strike="noStrike" kern="1200" cap="none" spc="0" normalizeH="0" baseline="0" noProof="0" dirty="0">
              <a:ln>
                <a:noFill/>
              </a:ln>
              <a:solidFill>
                <a:srgbClr val="FF0000"/>
              </a:solidFill>
              <a:effectLst/>
              <a:uLnTx/>
              <a:uFillTx/>
              <a:cs typeface="Times New Roman" panose="02020603050405020304" pitchFamily="18" charset="0"/>
            </a:endParaRPr>
          </a:p>
        </p:txBody>
      </p:sp>
      <p:sp>
        <p:nvSpPr>
          <p:cNvPr id="4" name="矢印: 下 3">
            <a:extLst>
              <a:ext uri="{FF2B5EF4-FFF2-40B4-BE49-F238E27FC236}">
                <a16:creationId xmlns:a16="http://schemas.microsoft.com/office/drawing/2014/main" id="{64CBD306-6DAD-4F39-8813-7F8D2C184D98}"/>
              </a:ext>
            </a:extLst>
          </p:cNvPr>
          <p:cNvSpPr/>
          <p:nvPr/>
        </p:nvSpPr>
        <p:spPr bwMode="auto">
          <a:xfrm>
            <a:off x="3951041" y="2831061"/>
            <a:ext cx="863030" cy="818656"/>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1" lang="ja-JP" altLang="en-US" sz="2400" b="0" i="0" u="none" strike="noStrike" cap="none" normalizeH="0" baseline="0">
              <a:ln>
                <a:noFill/>
              </a:ln>
              <a:solidFill>
                <a:schemeClr val="tx1"/>
              </a:solidFill>
              <a:effectLst/>
              <a:latin typeface="Times New Roman" pitchFamily="18" charset="0"/>
              <a:ea typeface="ＭＳ Ｐゴシック" pitchFamily="50" charset="-128"/>
            </a:endParaRPr>
          </a:p>
        </p:txBody>
      </p:sp>
      <p:sp>
        <p:nvSpPr>
          <p:cNvPr id="11" name="テキスト ボックス 10">
            <a:extLst>
              <a:ext uri="{FF2B5EF4-FFF2-40B4-BE49-F238E27FC236}">
                <a16:creationId xmlns:a16="http://schemas.microsoft.com/office/drawing/2014/main" id="{09E8D4E3-FCAE-4131-9F34-7E74B731CE2F}"/>
              </a:ext>
            </a:extLst>
          </p:cNvPr>
          <p:cNvSpPr txBox="1"/>
          <p:nvPr/>
        </p:nvSpPr>
        <p:spPr>
          <a:xfrm>
            <a:off x="144719" y="3290674"/>
            <a:ext cx="3078875" cy="523220"/>
          </a:xfrm>
          <a:prstGeom prst="rect">
            <a:avLst/>
          </a:prstGeom>
          <a:noFill/>
        </p:spPr>
        <p:txBody>
          <a:bodyPr wrap="square" rtlCol="0">
            <a:spAutoFit/>
          </a:bodyPr>
          <a:lstStyle/>
          <a:p>
            <a:r>
              <a:rPr kumimoji="1" lang="en-US" altLang="ja-JP" sz="2800" b="1" dirty="0"/>
              <a:t>Objectives:</a:t>
            </a:r>
            <a:endParaRPr kumimoji="1" lang="ja-JP" altLang="en-US" sz="2800" b="1" dirty="0"/>
          </a:p>
        </p:txBody>
      </p:sp>
    </p:spTree>
    <p:extLst>
      <p:ext uri="{BB962C8B-B14F-4D97-AF65-F5344CB8AC3E}">
        <p14:creationId xmlns:p14="http://schemas.microsoft.com/office/powerpoint/2010/main" val="20020754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D785BA40-40DA-4DE3-8784-549A1AD397B3}"/>
              </a:ext>
            </a:extLst>
          </p:cNvPr>
          <p:cNvSpPr>
            <a:spLocks noGrp="1"/>
          </p:cNvSpPr>
          <p:nvPr>
            <p:ph type="sldNum" sz="quarter" idx="12"/>
          </p:nvPr>
        </p:nvSpPr>
        <p:spPr>
          <a:xfrm>
            <a:off x="6553200" y="6356350"/>
            <a:ext cx="2133600" cy="365125"/>
          </a:xfrm>
          <a:prstGeom prst="rect">
            <a:avLst/>
          </a:prstGeom>
        </p:spPr>
        <p:txBody>
          <a:bodyPr vert="horz" lIns="91440" tIns="45720" rIns="91440" bIns="45720" rtlCol="0" anchor="ctr"/>
          <a:lstStyle>
            <a:defPPr>
              <a:defRPr lang="ja-JP"/>
            </a:defPPr>
            <a:lvl1pPr algn="r" rtl="0" eaLnBrk="0" fontAlgn="base" hangingPunct="0">
              <a:spcBef>
                <a:spcPct val="0"/>
              </a:spcBef>
              <a:spcAft>
                <a:spcPct val="0"/>
              </a:spcAft>
              <a:defRPr kumimoji="1" sz="1200" kern="1200">
                <a:solidFill>
                  <a:schemeClr val="tx1"/>
                </a:solidFill>
                <a:latin typeface="Times New Roman" pitchFamily="18" charset="0"/>
                <a:ea typeface="ＭＳ Ｐゴシック" panose="020B0600070205080204" pitchFamily="50" charset="-128"/>
                <a:cs typeface="Times New Roman" pitchFamily="18" charset="0"/>
              </a:defRPr>
            </a:lvl1pPr>
            <a:lvl2pPr marL="457200" algn="l" rtl="0" eaLnBrk="0" fontAlgn="base" hangingPunct="0">
              <a:spcBef>
                <a:spcPct val="0"/>
              </a:spcBef>
              <a:spcAft>
                <a:spcPct val="0"/>
              </a:spcAft>
              <a:defRPr kumimoji="1" sz="2400" kern="1200">
                <a:solidFill>
                  <a:schemeClr val="tx1"/>
                </a:solidFill>
                <a:latin typeface="Times New Roman" panose="02020603050405020304" pitchFamily="18" charset="0"/>
                <a:ea typeface="ＭＳ Ｐゴシック" panose="020B0600070205080204" pitchFamily="50" charset="-128"/>
                <a:cs typeface="+mn-cs"/>
              </a:defRPr>
            </a:lvl2pPr>
            <a:lvl3pPr marL="914400" algn="l" rtl="0" eaLnBrk="0" fontAlgn="base" hangingPunct="0">
              <a:spcBef>
                <a:spcPct val="0"/>
              </a:spcBef>
              <a:spcAft>
                <a:spcPct val="0"/>
              </a:spcAft>
              <a:defRPr kumimoji="1" sz="2400" kern="1200">
                <a:solidFill>
                  <a:schemeClr val="tx1"/>
                </a:solidFill>
                <a:latin typeface="Times New Roman" panose="02020603050405020304" pitchFamily="18" charset="0"/>
                <a:ea typeface="ＭＳ Ｐゴシック" panose="020B0600070205080204" pitchFamily="50" charset="-128"/>
                <a:cs typeface="+mn-cs"/>
              </a:defRPr>
            </a:lvl3pPr>
            <a:lvl4pPr marL="1371600" algn="l" rtl="0" eaLnBrk="0" fontAlgn="base" hangingPunct="0">
              <a:spcBef>
                <a:spcPct val="0"/>
              </a:spcBef>
              <a:spcAft>
                <a:spcPct val="0"/>
              </a:spcAft>
              <a:defRPr kumimoji="1" sz="2400" kern="1200">
                <a:solidFill>
                  <a:schemeClr val="tx1"/>
                </a:solidFill>
                <a:latin typeface="Times New Roman" panose="02020603050405020304" pitchFamily="18" charset="0"/>
                <a:ea typeface="ＭＳ Ｐゴシック" panose="020B0600070205080204" pitchFamily="50" charset="-128"/>
                <a:cs typeface="+mn-cs"/>
              </a:defRPr>
            </a:lvl4pPr>
            <a:lvl5pPr marL="1828800" algn="l" rtl="0" eaLnBrk="0" fontAlgn="base" hangingPunct="0">
              <a:spcBef>
                <a:spcPct val="0"/>
              </a:spcBef>
              <a:spcAft>
                <a:spcPct val="0"/>
              </a:spcAft>
              <a:defRPr kumimoji="1" sz="2400" kern="1200">
                <a:solidFill>
                  <a:schemeClr val="tx1"/>
                </a:solidFill>
                <a:latin typeface="Times New Roman" panose="02020603050405020304" pitchFamily="18" charset="0"/>
                <a:ea typeface="ＭＳ Ｐゴシック" panose="020B0600070205080204" pitchFamily="50" charset="-128"/>
                <a:cs typeface="+mn-cs"/>
              </a:defRPr>
            </a:lvl5pPr>
            <a:lvl6pPr marL="2286000" algn="l" defTabSz="914400" rtl="0" eaLnBrk="1" latinLnBrk="0" hangingPunct="1">
              <a:defRPr kumimoji="1" sz="2400" kern="1200">
                <a:solidFill>
                  <a:schemeClr val="tx1"/>
                </a:solidFill>
                <a:latin typeface="Times New Roman" panose="02020603050405020304" pitchFamily="18" charset="0"/>
                <a:ea typeface="ＭＳ Ｐゴシック" panose="020B0600070205080204" pitchFamily="50" charset="-128"/>
                <a:cs typeface="+mn-cs"/>
              </a:defRPr>
            </a:lvl6pPr>
            <a:lvl7pPr marL="2743200" algn="l" defTabSz="914400" rtl="0" eaLnBrk="1" latinLnBrk="0" hangingPunct="1">
              <a:defRPr kumimoji="1" sz="2400" kern="1200">
                <a:solidFill>
                  <a:schemeClr val="tx1"/>
                </a:solidFill>
                <a:latin typeface="Times New Roman" panose="02020603050405020304" pitchFamily="18" charset="0"/>
                <a:ea typeface="ＭＳ Ｐゴシック" panose="020B0600070205080204" pitchFamily="50" charset="-128"/>
                <a:cs typeface="+mn-cs"/>
              </a:defRPr>
            </a:lvl7pPr>
            <a:lvl8pPr marL="3200400" algn="l" defTabSz="914400" rtl="0" eaLnBrk="1" latinLnBrk="0" hangingPunct="1">
              <a:defRPr kumimoji="1" sz="2400" kern="1200">
                <a:solidFill>
                  <a:schemeClr val="tx1"/>
                </a:solidFill>
                <a:latin typeface="Times New Roman" panose="02020603050405020304" pitchFamily="18" charset="0"/>
                <a:ea typeface="ＭＳ Ｐゴシック" panose="020B0600070205080204" pitchFamily="50" charset="-128"/>
                <a:cs typeface="+mn-cs"/>
              </a:defRPr>
            </a:lvl8pPr>
            <a:lvl9pPr marL="3657600" algn="l" defTabSz="914400" rtl="0" eaLnBrk="1" latinLnBrk="0" hangingPunct="1">
              <a:defRPr kumimoji="1" sz="2400" kern="1200">
                <a:solidFill>
                  <a:schemeClr val="tx1"/>
                </a:solidFill>
                <a:latin typeface="Times New Roman" panose="02020603050405020304" pitchFamily="18" charset="0"/>
                <a:ea typeface="ＭＳ Ｐゴシック" panose="020B0600070205080204" pitchFamily="50" charset="-128"/>
                <a:cs typeface="+mn-cs"/>
              </a:defRPr>
            </a:lvl9pPr>
          </a:lstStyle>
          <a:p>
            <a:fld id="{D2D8002D-B5B0-4BAC-B1F6-782DDCCE6D9C}" type="slidenum">
              <a:rPr lang="ja-JP" altLang="en-US" smtClean="0">
                <a:solidFill>
                  <a:prstClr val="black"/>
                </a:solidFill>
              </a:rPr>
              <a:pPr/>
              <a:t>8</a:t>
            </a:fld>
            <a:endParaRPr lang="ja-JP" altLang="en-US">
              <a:solidFill>
                <a:prstClr val="black"/>
              </a:solidFill>
            </a:endParaRPr>
          </a:p>
        </p:txBody>
      </p:sp>
      <p:sp>
        <p:nvSpPr>
          <p:cNvPr id="3" name="テキスト ボックス 2">
            <a:extLst>
              <a:ext uri="{FF2B5EF4-FFF2-40B4-BE49-F238E27FC236}">
                <a16:creationId xmlns:a16="http://schemas.microsoft.com/office/drawing/2014/main" id="{8D6EB24D-BC52-4E58-B79F-F98D9DC33970}"/>
              </a:ext>
            </a:extLst>
          </p:cNvPr>
          <p:cNvSpPr txBox="1"/>
          <p:nvPr/>
        </p:nvSpPr>
        <p:spPr>
          <a:xfrm>
            <a:off x="359595" y="5370031"/>
            <a:ext cx="7911102" cy="707886"/>
          </a:xfrm>
          <a:prstGeom prst="rect">
            <a:avLst/>
          </a:prstGeom>
          <a:noFill/>
        </p:spPr>
        <p:txBody>
          <a:bodyPr wrap="square" rtlCol="0">
            <a:spAutoFit/>
          </a:bodyPr>
          <a:lstStyle/>
          <a:p>
            <a:r>
              <a:rPr lang="en-US" altLang="ja-JP" sz="4000" dirty="0">
                <a:latin typeface="Segoe UI" panose="020B0502040204020203" pitchFamily="34" charset="0"/>
                <a:cs typeface="Segoe UI" panose="020B0502040204020203" pitchFamily="34" charset="0"/>
              </a:rPr>
              <a:t>Materials and Methods</a:t>
            </a:r>
            <a:endParaRPr kumimoji="1" lang="ja-JP" altLang="en-US" sz="4000" dirty="0" err="1">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2265381425"/>
      </p:ext>
    </p:extLst>
  </p:cSld>
  <p:clrMapOvr>
    <a:masterClrMapping/>
  </p:clrMapOvr>
</p:sld>
</file>

<file path=ppt/theme/theme1.xml><?xml version="1.0" encoding="utf-8"?>
<a:theme xmlns:a="http://schemas.openxmlformats.org/drawingml/2006/main" name="新しいﾌﾟﾚｾﾞﾝﾃｰｼｮﾝ">
  <a:themeElements>
    <a:clrScheme name="新しいﾌﾟﾚｾﾞﾝﾃｰｼｮﾝ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新しいﾌﾟﾚｾﾞﾝﾃｰｼｮﾝ">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1" lang="ja-JP" altLang="en-US" sz="2400" b="0" i="0" u="none" strike="noStrike" cap="none" normalizeH="0" baseline="0" smtClean="0">
            <a:ln>
              <a:noFill/>
            </a:ln>
            <a:solidFill>
              <a:schemeClr val="tx1"/>
            </a:solidFill>
            <a:effectLst/>
            <a:latin typeface="Times New Roman" pitchFamily="18" charset="0"/>
            <a:ea typeface="ＭＳ Ｐゴシック" pitchFamily="50"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1" lang="ja-JP" altLang="en-US" sz="2400" b="0" i="0" u="none" strike="noStrike" cap="none" normalizeH="0" baseline="0" smtClean="0">
            <a:ln>
              <a:noFill/>
            </a:ln>
            <a:solidFill>
              <a:schemeClr val="tx1"/>
            </a:solidFill>
            <a:effectLst/>
            <a:latin typeface="Times New Roman" pitchFamily="18" charset="0"/>
            <a:ea typeface="ＭＳ Ｐゴシック" pitchFamily="50" charset="-128"/>
          </a:defRPr>
        </a:defPPr>
      </a:lstStyle>
    </a:lnDef>
  </a:objectDefaults>
  <a:extraClrSchemeLst>
    <a:extraClrScheme>
      <a:clrScheme name="新しいﾌﾟﾚｾﾞﾝﾃｰｼｮﾝ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新しいﾌﾟﾚｾﾞﾝﾃｰｼｮﾝ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新しいﾌﾟﾚｾﾞﾝﾃｰｼｮﾝ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新しいﾌﾟﾚｾﾞﾝﾃｰｼｮﾝ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新しいﾌﾟﾚｾﾞﾝﾃｰｼｮﾝ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新しいﾌﾟﾚｾﾞﾝﾃｰｼｮﾝ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新しいﾌﾟﾚｾﾞﾝﾃｰｼｮﾝ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none" rtlCol="0">
        <a:spAutoFit/>
      </a:bodyPr>
      <a:lstStyle>
        <a:defPPr>
          <a:defRPr kumimoji="1" dirty="0" err="1" smtClean="0">
            <a:latin typeface="Segoe UI" panose="020B0502040204020203" pitchFamily="34" charset="0"/>
            <a:cs typeface="Segoe UI" panose="020B0502040204020203" pitchFamily="34" charset="0"/>
          </a:defRPr>
        </a:defPPr>
      </a:lstStyle>
    </a:txDef>
  </a:objectDefaults>
  <a:extraClrSchemeLst/>
</a:theme>
</file>

<file path=ppt/theme/theme3.xml><?xml version="1.0" encoding="utf-8"?>
<a:theme xmlns:a="http://schemas.openxmlformats.org/drawingml/2006/main" name="国内プレゼンテーション">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国内プレゼンテーション">
      <a:majorFont>
        <a:latin typeface="Verdana"/>
        <a:ea typeface="ＭＳ Ｐゴシック"/>
        <a:cs typeface=""/>
      </a:majorFont>
      <a:minorFont>
        <a:latin typeface="Verdana"/>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zh-CN" altLang="ja-JP" sz="1800" b="0" i="0" u="none" strike="noStrike" cap="none" normalizeH="0" baseline="0" smtClean="0">
            <a:ln>
              <a:noFill/>
            </a:ln>
            <a:solidFill>
              <a:schemeClr val="tx1"/>
            </a:solidFill>
            <a:effectLst/>
            <a:latin typeface="Arial" pitchFamily="34" charset="0"/>
            <a:ea typeface="ＭＳ Ｐゴシック" pitchFamily="50"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zh-CN" altLang="ja-JP" sz="1800" b="0" i="0" u="none" strike="noStrike" cap="none" normalizeH="0" baseline="0" smtClean="0">
            <a:ln>
              <a:noFill/>
            </a:ln>
            <a:solidFill>
              <a:schemeClr val="tx1"/>
            </a:solidFill>
            <a:effectLst/>
            <a:latin typeface="Arial" pitchFamily="34" charset="0"/>
            <a:ea typeface="ＭＳ Ｐゴシック" pitchFamily="50" charset="-128"/>
          </a:defRPr>
        </a:defPPr>
      </a:lstStyle>
    </a:lnDef>
  </a:objectDefaults>
  <a:extraClrSchemeLst/>
</a:theme>
</file>

<file path=ppt/theme/theme4.xml><?xml version="1.0" encoding="utf-8"?>
<a:theme xmlns:a="http://schemas.openxmlformats.org/drawingml/2006/main" name="Office ​​テーマ">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テーマ">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E67AB0CD502FE24AA1139C8BA3C605EB" ma:contentTypeVersion="19" ma:contentTypeDescription="新しいドキュメントを作成します。" ma:contentTypeScope="" ma:versionID="270efa0552f2e26e17ee768982cc3f3e">
  <xsd:schema xmlns:xsd="http://www.w3.org/2001/XMLSchema" xmlns:xs="http://www.w3.org/2001/XMLSchema" xmlns:p="http://schemas.microsoft.com/office/2006/metadata/properties" xmlns:ns2="5a941860-7cba-47d8-8c76-92fcbe358807" xmlns:ns3="847926f1-1f4d-401e-9b26-3e5c2a772002" targetNamespace="http://schemas.microsoft.com/office/2006/metadata/properties" ma:root="true" ma:fieldsID="866c6ef61b5cf07910255c82863ef7a7" ns2:_="" ns3:_="">
    <xsd:import namespace="5a941860-7cba-47d8-8c76-92fcbe358807"/>
    <xsd:import namespace="847926f1-1f4d-401e-9b26-3e5c2a772002"/>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LengthInSeconds" minOccurs="0"/>
                <xsd:element ref="ns2:MediaServiceAutoKeyPoints" minOccurs="0"/>
                <xsd:element ref="ns2:MediaServiceKeyPoints" minOccurs="0"/>
                <xsd:element ref="ns2:MediaServiceDateTaken" minOccurs="0"/>
                <xsd:element ref="ns3:SharedWithUsers" minOccurs="0"/>
                <xsd:element ref="ns3:SharedWithDetails" minOccurs="0"/>
                <xsd:element ref="ns2:MediaServiceOCR" minOccurs="0"/>
                <xsd:element ref="ns2:MediaServiceGenerationTime" minOccurs="0"/>
                <xsd:element ref="ns2:MediaServiceEventHashCode" minOccurs="0"/>
                <xsd:element ref="ns3:TaxCatchAll" minOccurs="0"/>
                <xsd:element ref="ns2:lcf76f155ced4ddcb4097134ff3c332f" minOccurs="0"/>
                <xsd:element ref="ns2:MediaServiceLocation"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a941860-7cba-47d8-8c76-92fcbe35880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LengthInSeconds" ma:index="11" nillable="true" ma:displayName="MediaLengthInSeconds" ma:hidden="true" ma:internalName="MediaLengthInSeconds" ma:readOnly="true">
      <xsd:simpleType>
        <xsd:restriction base="dms:Unknown"/>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lcf76f155ced4ddcb4097134ff3c332f" ma:index="22" nillable="true" ma:taxonomy="true" ma:internalName="lcf76f155ced4ddcb4097134ff3c332f" ma:taxonomyFieldName="MediaServiceImageTags" ma:displayName="画像タグ" ma:readOnly="false" ma:fieldId="{5cf76f15-5ced-4ddc-b409-7134ff3c332f}" ma:taxonomyMulti="true" ma:sspId="f12a13ef-d281-4d0d-b1ed-63df277d5ae0" ma:termSetId="09814cd3-568e-fe90-9814-8d621ff8fb84" ma:anchorId="fba54fb3-c3e1-fe81-a776-ca4b69148c4d" ma:open="true" ma:isKeyword="false">
      <xsd:complexType>
        <xsd:sequence>
          <xsd:element ref="pc:Terms" minOccurs="0" maxOccurs="1"/>
        </xsd:sequence>
      </xsd:complexType>
    </xsd:element>
    <xsd:element name="MediaServiceLocation" ma:index="23" nillable="true" ma:displayName="Location" ma:description="" ma:indexed="true" ma:internalName="MediaServiceLocation" ma:readOnly="true">
      <xsd:simpleType>
        <xsd:restriction base="dms:Text"/>
      </xsd:simple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847926f1-1f4d-401e-9b26-3e5c2a772002" elementFormDefault="qualified">
    <xsd:import namespace="http://schemas.microsoft.com/office/2006/documentManagement/types"/>
    <xsd:import namespace="http://schemas.microsoft.com/office/infopath/2007/PartnerControls"/>
    <xsd:element name="SharedWithUsers" ma:index="15"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共有相手の詳細情報" ma:internalName="SharedWithDetails" ma:readOnly="true">
      <xsd:simpleType>
        <xsd:restriction base="dms:Note">
          <xsd:maxLength value="255"/>
        </xsd:restriction>
      </xsd:simpleType>
    </xsd:element>
    <xsd:element name="TaxCatchAll" ma:index="20" nillable="true" ma:displayName="Taxonomy Catch All Column" ma:hidden="true" ma:list="{f3ded553-8c24-49b0-ac2a-f47472031edf}" ma:internalName="TaxCatchAll" ma:showField="CatchAllData" ma:web="847926f1-1f4d-401e-9b26-3e5c2a772002">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5a941860-7cba-47d8-8c76-92fcbe358807">
      <Terms xmlns="http://schemas.microsoft.com/office/infopath/2007/PartnerControls"/>
    </lcf76f155ced4ddcb4097134ff3c332f>
    <TaxCatchAll xmlns="847926f1-1f4d-401e-9b26-3e5c2a772002" xsi:nil="true"/>
  </documentManagement>
</p:properties>
</file>

<file path=customXml/itemProps1.xml><?xml version="1.0" encoding="utf-8"?>
<ds:datastoreItem xmlns:ds="http://schemas.openxmlformats.org/officeDocument/2006/customXml" ds:itemID="{F1A1C970-5597-4FC9-B47E-A0216C9A8A9C}">
  <ds:schemaRefs>
    <ds:schemaRef ds:uri="5a941860-7cba-47d8-8c76-92fcbe358807"/>
    <ds:schemaRef ds:uri="847926f1-1f4d-401e-9b26-3e5c2a772002"/>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148A9F82-4284-40D2-AFD7-09F3E4CD16C3}">
  <ds:schemaRefs>
    <ds:schemaRef ds:uri="http://schemas.microsoft.com/sharepoint/v3/contenttype/forms"/>
  </ds:schemaRefs>
</ds:datastoreItem>
</file>

<file path=customXml/itemProps3.xml><?xml version="1.0" encoding="utf-8"?>
<ds:datastoreItem xmlns:ds="http://schemas.openxmlformats.org/officeDocument/2006/customXml" ds:itemID="{823DC6F4-370B-413A-B6AC-9DB33AF63426}">
  <ds:schemaRefs>
    <ds:schemaRef ds:uri="http://schemas.microsoft.com/office/infopath/2007/PartnerControls"/>
    <ds:schemaRef ds:uri="http://purl.org/dc/dcmitype/"/>
    <ds:schemaRef ds:uri="http://purl.org/dc/terms/"/>
    <ds:schemaRef ds:uri="http://purl.org/dc/elements/1.1/"/>
    <ds:schemaRef ds:uri="http://www.w3.org/XML/1998/namespace"/>
    <ds:schemaRef ds:uri="http://schemas.openxmlformats.org/package/2006/metadata/core-properties"/>
    <ds:schemaRef ds:uri="http://schemas.microsoft.com/office/2006/documentManagement/types"/>
    <ds:schemaRef ds:uri="847926f1-1f4d-401e-9b26-3e5c2a772002"/>
    <ds:schemaRef ds:uri="5a941860-7cba-47d8-8c76-92fcbe358807"/>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C:¥Program Files¥Microsoft Office¥Template¥新しいﾌﾟﾚｾﾞﾝﾃｰｼｮﾝ.pot</Template>
  <TotalTime>1608</TotalTime>
  <Words>2680</Words>
  <Application>Microsoft Office PowerPoint</Application>
  <PresentationFormat>画面に合わせる (4:3)</PresentationFormat>
  <Paragraphs>348</Paragraphs>
  <Slides>40</Slides>
  <Notes>11</Notes>
  <HiddenSlides>0</HiddenSlides>
  <MMClips>0</MMClips>
  <ScaleCrop>false</ScaleCrop>
  <HeadingPairs>
    <vt:vector size="6" baseType="variant">
      <vt:variant>
        <vt:lpstr>使用されているフォント</vt:lpstr>
      </vt:variant>
      <vt:variant>
        <vt:i4>11</vt:i4>
      </vt:variant>
      <vt:variant>
        <vt:lpstr>テーマ</vt:lpstr>
      </vt:variant>
      <vt:variant>
        <vt:i4>3</vt:i4>
      </vt:variant>
      <vt:variant>
        <vt:lpstr>スライド タイトル</vt:lpstr>
      </vt:variant>
      <vt:variant>
        <vt:i4>40</vt:i4>
      </vt:variant>
    </vt:vector>
  </HeadingPairs>
  <TitlesOfParts>
    <vt:vector size="54" baseType="lpstr">
      <vt:lpstr>-apple-system</vt:lpstr>
      <vt:lpstr>Meiryo UI</vt:lpstr>
      <vt:lpstr>ＭＳ Ｐゴシック</vt:lpstr>
      <vt:lpstr>游明朝</vt:lpstr>
      <vt:lpstr>Arial</vt:lpstr>
      <vt:lpstr>Calibri</vt:lpstr>
      <vt:lpstr>Helvetica</vt:lpstr>
      <vt:lpstr>Segoe UI</vt:lpstr>
      <vt:lpstr>Times New Roman</vt:lpstr>
      <vt:lpstr>Verdana</vt:lpstr>
      <vt:lpstr>Wingdings</vt:lpstr>
      <vt:lpstr>新しいﾌﾟﾚｾﾞﾝﾃｰｼｮﾝ</vt:lpstr>
      <vt:lpstr>template</vt:lpstr>
      <vt:lpstr>国内プレゼンテーション</vt:lpstr>
      <vt:lpstr>PowerPoint プレゼンテーション</vt:lpstr>
      <vt:lpstr>PowerPoint プレゼンテーション</vt:lpstr>
      <vt:lpstr>Past protective action recommendation study</vt:lpstr>
      <vt:lpstr>Challenges in applying American research to Japan</vt:lpstr>
      <vt:lpstr>New mitigation system in Japanese plants</vt:lpstr>
      <vt:lpstr>Protective Action Strategy in Japan</vt:lpstr>
      <vt:lpstr>Research Activities in NRA Japan using MACCS</vt:lpstr>
      <vt:lpstr>Objectives</vt:lpstr>
      <vt:lpstr>PowerPoint プレゼンテーション</vt:lpstr>
      <vt:lpstr>MELCOR analysis condition</vt:lpstr>
      <vt:lpstr>MACCS Analysis Condition</vt:lpstr>
      <vt:lpstr>MACCS analysis condition</vt:lpstr>
      <vt:lpstr>Key metric for the evaluation</vt:lpstr>
      <vt:lpstr>PowerPoint プレゼンテーション</vt:lpstr>
      <vt:lpstr>MELCOR Analysis Result</vt:lpstr>
      <vt:lpstr>Accident scenario grouping</vt:lpstr>
      <vt:lpstr>MACCS result (All scenarios)  </vt:lpstr>
      <vt:lpstr>Effect of release start (Category 1 vs 2)</vt:lpstr>
      <vt:lpstr>Effect of release duration (Category 1 vs 3)</vt:lpstr>
      <vt:lpstr>Effect of release duration (Category 1 vs 3)</vt:lpstr>
      <vt:lpstr>Characteristics of each category</vt:lpstr>
      <vt:lpstr>PowerPoint プレゼンテーション</vt:lpstr>
      <vt:lpstr>Conclusion</vt:lpstr>
      <vt:lpstr>Limitations of the Case Study</vt:lpstr>
      <vt:lpstr>Model Uncertainty</vt:lpstr>
      <vt:lpstr>Acknowledgements</vt:lpstr>
      <vt:lpstr>Appendix</vt:lpstr>
      <vt:lpstr>Research Activities in NRA Japan using MACCS</vt:lpstr>
      <vt:lpstr>Comparing the results under several evacuation time</vt:lpstr>
      <vt:lpstr>Comparing the results under several evacuation time</vt:lpstr>
      <vt:lpstr>Comparing the results under several evacuation time</vt:lpstr>
      <vt:lpstr>Comparing the results under several evacuation time</vt:lpstr>
      <vt:lpstr>MACCS Result (short evacuation time: 1.75h) </vt:lpstr>
      <vt:lpstr>MACCS Result (normal evacuation time: 3.5h) </vt:lpstr>
      <vt:lpstr>MACCS Result (long evacuation time: 7 h) </vt:lpstr>
      <vt:lpstr>ATWS release fraction</vt:lpstr>
      <vt:lpstr>ISLOCA (BWR) release fraction</vt:lpstr>
      <vt:lpstr>ISLOCA(PWR) release fraction</vt:lpstr>
      <vt:lpstr>LBLOCA+PCV fail release fraction</vt:lpstr>
      <vt:lpstr>LBLOCA+FCVS release fraction</vt:lpstr>
    </vt:vector>
  </TitlesOfParts>
  <Company>東芝</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ｽﾗｲﾄﾞ ﾀｲﾄﾙなし</dc:title>
  <dc:creator>笹本 道子</dc:creator>
  <cp:lastModifiedBy>和田山 晃大 / WADAYAMA, Kodai</cp:lastModifiedBy>
  <cp:revision>9</cp:revision>
  <cp:lastPrinted>2023-08-30T23:41:37Z</cp:lastPrinted>
  <dcterms:created xsi:type="dcterms:W3CDTF">2000-04-28T10:37:50Z</dcterms:created>
  <dcterms:modified xsi:type="dcterms:W3CDTF">2023-09-08T08:05:48Z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0x010100E67AB0CD502FE24AA1139C8BA3C605EB</vt:lpwstr>
  </property>
  <property fmtid="{D5CDD505-2E9C-101B-9397-08002B2CF9AE}" pid="3" name="Order">
    <vt:r8>1181800</vt:r8>
  </property>
  <property fmtid="{D5CDD505-2E9C-101B-9397-08002B2CF9AE}" pid="4" name="MediaServiceImageTags">
    <vt:lpwstr/>
  </property>
</Properties>
</file>